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813" r:id="rId2"/>
    <p:sldId id="804" r:id="rId3"/>
    <p:sldId id="944" r:id="rId4"/>
    <p:sldId id="947" r:id="rId5"/>
    <p:sldId id="828" r:id="rId6"/>
    <p:sldId id="873" r:id="rId7"/>
    <p:sldId id="874" r:id="rId8"/>
    <p:sldId id="875" r:id="rId9"/>
    <p:sldId id="688" r:id="rId10"/>
    <p:sldId id="880" r:id="rId11"/>
    <p:sldId id="263" r:id="rId12"/>
    <p:sldId id="264" r:id="rId13"/>
    <p:sldId id="882" r:id="rId14"/>
    <p:sldId id="877" r:id="rId15"/>
    <p:sldId id="885" r:id="rId16"/>
    <p:sldId id="886" r:id="rId17"/>
    <p:sldId id="951" r:id="rId18"/>
    <p:sldId id="888" r:id="rId19"/>
    <p:sldId id="889" r:id="rId20"/>
    <p:sldId id="890" r:id="rId21"/>
    <p:sldId id="893" r:id="rId22"/>
    <p:sldId id="950" r:id="rId23"/>
    <p:sldId id="900" r:id="rId24"/>
    <p:sldId id="899" r:id="rId25"/>
    <p:sldId id="946" r:id="rId26"/>
    <p:sldId id="952" r:id="rId27"/>
    <p:sldId id="953" r:id="rId28"/>
    <p:sldId id="954" r:id="rId29"/>
    <p:sldId id="955" r:id="rId30"/>
    <p:sldId id="956" r:id="rId31"/>
    <p:sldId id="907" r:id="rId32"/>
    <p:sldId id="896" r:id="rId33"/>
    <p:sldId id="909" r:id="rId34"/>
    <p:sldId id="957" r:id="rId35"/>
    <p:sldId id="958" r:id="rId36"/>
    <p:sldId id="960" r:id="rId37"/>
    <p:sldId id="908" r:id="rId38"/>
    <p:sldId id="942" r:id="rId39"/>
    <p:sldId id="915" r:id="rId40"/>
    <p:sldId id="916" r:id="rId41"/>
    <p:sldId id="918" r:id="rId42"/>
    <p:sldId id="917" r:id="rId43"/>
    <p:sldId id="919" r:id="rId44"/>
    <p:sldId id="921" r:id="rId45"/>
    <p:sldId id="961" r:id="rId46"/>
    <p:sldId id="963" r:id="rId47"/>
    <p:sldId id="964" r:id="rId48"/>
    <p:sldId id="965" r:id="rId49"/>
    <p:sldId id="948" r:id="rId50"/>
    <p:sldId id="904" r:id="rId51"/>
    <p:sldId id="895" r:id="rId52"/>
    <p:sldId id="906" r:id="rId53"/>
    <p:sldId id="966" r:id="rId54"/>
    <p:sldId id="923" r:id="rId55"/>
    <p:sldId id="925" r:id="rId56"/>
    <p:sldId id="911" r:id="rId57"/>
    <p:sldId id="926" r:id="rId58"/>
    <p:sldId id="949" r:id="rId59"/>
    <p:sldId id="967" r:id="rId60"/>
    <p:sldId id="313" r:id="rId61"/>
    <p:sldId id="968" r:id="rId62"/>
    <p:sldId id="969" r:id="rId63"/>
    <p:sldId id="970" r:id="rId64"/>
    <p:sldId id="971" r:id="rId65"/>
    <p:sldId id="972" r:id="rId66"/>
    <p:sldId id="973" r:id="rId67"/>
    <p:sldId id="974" r:id="rId68"/>
    <p:sldId id="975" r:id="rId69"/>
    <p:sldId id="976" r:id="rId70"/>
    <p:sldId id="977" r:id="rId71"/>
  </p:sldIdLst>
  <p:sldSz cx="9144000" cy="6858000" type="screen4x3"/>
  <p:notesSz cx="6797675" cy="9928225"/>
  <p:custDataLst>
    <p:tags r:id="rId7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F7EBBA-4EB0-4EE3-A910-975E007A0400}">
          <p14:sldIdLst>
            <p14:sldId id="813"/>
            <p14:sldId id="804"/>
            <p14:sldId id="944"/>
            <p14:sldId id="947"/>
            <p14:sldId id="828"/>
            <p14:sldId id="873"/>
            <p14:sldId id="874"/>
            <p14:sldId id="875"/>
            <p14:sldId id="688"/>
            <p14:sldId id="880"/>
            <p14:sldId id="263"/>
            <p14:sldId id="264"/>
            <p14:sldId id="882"/>
            <p14:sldId id="877"/>
            <p14:sldId id="885"/>
            <p14:sldId id="886"/>
            <p14:sldId id="951"/>
            <p14:sldId id="888"/>
            <p14:sldId id="889"/>
            <p14:sldId id="890"/>
            <p14:sldId id="893"/>
            <p14:sldId id="950"/>
            <p14:sldId id="900"/>
            <p14:sldId id="899"/>
            <p14:sldId id="946"/>
            <p14:sldId id="952"/>
            <p14:sldId id="953"/>
            <p14:sldId id="954"/>
            <p14:sldId id="955"/>
            <p14:sldId id="956"/>
            <p14:sldId id="907"/>
            <p14:sldId id="896"/>
            <p14:sldId id="909"/>
            <p14:sldId id="957"/>
            <p14:sldId id="958"/>
            <p14:sldId id="960"/>
            <p14:sldId id="908"/>
            <p14:sldId id="942"/>
            <p14:sldId id="915"/>
            <p14:sldId id="916"/>
            <p14:sldId id="918"/>
            <p14:sldId id="917"/>
            <p14:sldId id="919"/>
            <p14:sldId id="921"/>
            <p14:sldId id="961"/>
            <p14:sldId id="963"/>
            <p14:sldId id="964"/>
            <p14:sldId id="965"/>
            <p14:sldId id="948"/>
            <p14:sldId id="904"/>
            <p14:sldId id="895"/>
            <p14:sldId id="906"/>
            <p14:sldId id="966"/>
            <p14:sldId id="923"/>
            <p14:sldId id="925"/>
            <p14:sldId id="911"/>
            <p14:sldId id="926"/>
            <p14:sldId id="949"/>
            <p14:sldId id="967"/>
            <p14:sldId id="313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1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wei Wei" initials="ZW" lastIdx="25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EFE"/>
    <a:srgbClr val="C9C8C7"/>
    <a:srgbClr val="FB902B"/>
    <a:srgbClr val="EB972C"/>
    <a:srgbClr val="C1B49A"/>
    <a:srgbClr val="F4BB76"/>
    <a:srgbClr val="35DE46"/>
    <a:srgbClr val="803F96"/>
    <a:srgbClr val="B5B9BB"/>
    <a:srgbClr val="A5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5" autoAdjust="0"/>
    <p:restoredTop sz="67717" autoAdjust="0"/>
  </p:normalViewPr>
  <p:slideViewPr>
    <p:cSldViewPr showGuides="1">
      <p:cViewPr varScale="1">
        <p:scale>
          <a:sx n="79" d="100"/>
          <a:sy n="79" d="100"/>
        </p:scale>
        <p:origin x="2020" y="44"/>
      </p:cViewPr>
      <p:guideLst>
        <p:guide orient="horz" pos="2222"/>
        <p:guide pos="2880"/>
      </p:guideLst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21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t>2024/11/4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t>2024/11/4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主要在工程优化，信号处理。</a:t>
            </a:r>
            <a:endParaRPr lang="en-US" altLang="zh-CN" dirty="0"/>
          </a:p>
          <a:p>
            <a:r>
              <a:rPr lang="zh-CN" altLang="en-US" dirty="0"/>
              <a:t>对称矩阵经常出现在优化，</a:t>
            </a:r>
            <a:r>
              <a:rPr lang="en-US" altLang="zh-CN" dirty="0"/>
              <a:t>A</a:t>
            </a:r>
            <a:r>
              <a:rPr lang="zh-CN" altLang="en-US" dirty="0"/>
              <a:t>通常是</a:t>
            </a:r>
            <a:r>
              <a:rPr lang="en-US" altLang="zh-CN" dirty="0"/>
              <a:t>Hessian matrix</a:t>
            </a:r>
            <a:r>
              <a:rPr lang="zh-CN" altLang="en-US" dirty="0"/>
              <a:t>，二阶导数矩阵，凸优化有关。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优化，对称矩阵时，最大值和最小值是最大特征值和最小特征值。代数书</a:t>
            </a:r>
            <a:r>
              <a:rPr lang="en-US" altLang="zh-CN" dirty="0"/>
              <a:t>406</a:t>
            </a:r>
            <a:r>
              <a:rPr lang="zh-CN" altLang="en-US" dirty="0"/>
              <a:t>，定理</a:t>
            </a:r>
            <a:r>
              <a:rPr lang="en-US" altLang="zh-CN" dirty="0"/>
              <a:t>6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对称正定矩阵在机器学习中起着重要作用，它们是通过内积定义的。我们将在矩阵分解的上下文中回顾对称正定矩阵。对称正定半正定矩阵的思想是定义核的关键（第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12.4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节）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是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的基的内积，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尖和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尖是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在基下的坐标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是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的基的内积，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尖和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尖是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在基下的坐标，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[2,-3]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时就小于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0</a:t>
            </a:r>
          </a:p>
          <a:p>
            <a:r>
              <a:rPr lang="zh-CN" altLang="en-US" dirty="0"/>
              <a:t>例子是正定矩阵和非正定矩阵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之前说的是内积能诱导出正定矩阵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现在说正定矩阵能诱导出内积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正定矩阵就是对称的。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zh-CN" alt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我们已经讨论了可以用来计算向量长度的范数。内积和范数密切相关，任何内积都会引出范数，但一些范数不能由内积得到，比如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范数不行。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我们已经讨论了可以用来计算向量长度的范数。内积和范数密切相关，任何内积都会引出范数，但一些范数不能由内积得到，比如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范数不行。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只考虑由内积引导出来的范数。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这里距离就是度量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>
                    <a:sym typeface="+mn-ea"/>
                  </a:rPr>
                  <a:t>我们观察到  </a:t>
                </a:r>
                <a:r>
                  <a:rPr lang="en-US" altLang="zh-CN" dirty="0">
                    <a:sym typeface="+mn-ea"/>
                  </a:rPr>
                  <a:t>&lt;</a:t>
                </a:r>
                <a:r>
                  <a:rPr lang="en-US" altLang="zh-CN" dirty="0" err="1">
                    <a:sym typeface="+mn-ea"/>
                  </a:rPr>
                  <a:t>x,y</a:t>
                </a:r>
                <a:r>
                  <a:rPr lang="en-US" altLang="zh-CN" dirty="0">
                    <a:sym typeface="+mn-ea"/>
                  </a:rPr>
                  <a:t>&gt;</a:t>
                </a:r>
                <a:r>
                  <a:rPr lang="zh-CN" altLang="en-US" dirty="0">
                    <a:sym typeface="+mn-ea"/>
                  </a:rPr>
                  <a:t>       和  </a:t>
                </a:r>
                <a:r>
                  <a:rPr lang="en-US" altLang="zh-CN" dirty="0">
                    <a:sym typeface="+mn-ea"/>
                  </a:rPr>
                  <a:t>d(</a:t>
                </a:r>
                <a:r>
                  <a:rPr lang="en-US" altLang="zh-CN" dirty="0" err="1">
                    <a:sym typeface="+mn-ea"/>
                  </a:rPr>
                  <a:t>x,y</a:t>
                </a:r>
                <a:r>
                  <a:rPr lang="en-US" altLang="zh-CN" dirty="0">
                    <a:sym typeface="+mn-ea"/>
                  </a:rPr>
                  <a:t>)</a:t>
                </a:r>
                <a:r>
                  <a:rPr lang="zh-CN" altLang="en-US" dirty="0">
                    <a:sym typeface="+mn-ea"/>
                  </a:rPr>
                  <a:t> 的表示意义相反。相似的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sym typeface="+mn-ea"/>
                  </a:rPr>
                  <a:t>内积的值较大，而度量的值较小</a:t>
                </a:r>
                <a:endParaRPr lang="en-US" altLang="zh-CN" dirty="0"/>
              </a:p>
              <a:p>
                <a:endParaRPr lang="en-US" altLang="zh-CN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本章介绍的概念的思维导图，包括内积，范数，正交投影，旋转，角度，长度等概念，主要涉及到后面的 回归（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9.4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节投影），分类（分类边界和数据点距离，对称矩阵与核），矩阵分解（矩阵的映射效果）和降维技术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一个数据经过旋转后，再进行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PCA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降维时，并不会有本质变化。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或者叫规范正交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这里内积都取点积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之前在第</a:t>
            </a:r>
            <a:r>
              <a:rPr lang="en-US" altLang="zh-CN" dirty="0"/>
              <a:t>2</a:t>
            </a:r>
            <a:r>
              <a:rPr lang="zh-CN" altLang="en-US" dirty="0"/>
              <a:t>章，只说了秩</a:t>
            </a:r>
            <a:r>
              <a:rPr lang="en-US" altLang="zh-CN" dirty="0"/>
              <a:t>+A</a:t>
            </a:r>
            <a:r>
              <a:rPr lang="zh-CN" altLang="en-US" dirty="0"/>
              <a:t>的零度</a:t>
            </a:r>
            <a:r>
              <a:rPr lang="en-US" altLang="zh-CN" dirty="0"/>
              <a:t>=A</a:t>
            </a:r>
            <a:r>
              <a:rPr lang="zh-CN" altLang="en-US" dirty="0"/>
              <a:t>的列数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latin typeface="Arial" panose="020B0604020202020204" pitchFamily="34" charset="0"/>
              </a:rPr>
              <a:t>比如基于神经网络的自编码器，对数据进行降维，但和正交投影无直接关系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0" dirty="0"/>
                  <a:t>符号：设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的一个子空间，设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中的一个向量。我们将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上最接近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200" b="0" dirty="0"/>
                  <a:t> </a:t>
                </a:r>
                <a:r>
                  <a:rPr lang="zh-CN" altLang="en-US" sz="1200" b="0" dirty="0"/>
                  <a:t>的向量表示为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1200" b="0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再看一些其他投影的计算，之后分为一维和一般子空间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这里内积是点积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并不是利用投影矩阵定义来列方程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这里内积是点积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这里，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ω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是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之间的角度。这个方程应该从三角学中熟悉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基为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的二维子空间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上的投影。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的投影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πU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（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）∈ 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r3u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可以表示为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和位移向量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的线性组合− 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πU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（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）与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正交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找投影，求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，再带入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dirty="0">
                  <a:effectLst/>
                  <a:latin typeface="Arial" panose="020B0604020202020204" pitchFamily="34" charset="0"/>
                </a:endParaRPr>
              </a:p>
              <a:p>
                <a:endParaRPr lang="en-US" altLang="zh-CN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强调这里的等价性，如果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满足此式，那么就有投影关系。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强调这里的等价性，如果</a:t>
                </a:r>
                <a:r>
                  <a:rPr lang="en-US" altLang="zh-CN" b="0" i="0">
                    <a:effectLst/>
                    <a:latin typeface="Cambria Math" panose="02040503050406030204" pitchFamily="18" charset="0"/>
                  </a:rPr>
                  <a:t>𝜆,𝑥</a:t>
                </a:r>
                <a:r>
                  <a:rPr lang="zh-CN" altLang="en-US" dirty="0">
                    <a:effectLst/>
                    <a:latin typeface="Arial" panose="020B0604020202020204" pitchFamily="34" charset="0"/>
                  </a:rPr>
                  <a:t>满足此式，那么就有投影关系。</a:t>
                </a:r>
                <a:endParaRPr lang="en-US" altLang="zh-CN" dirty="0">
                  <a:effectLst/>
                  <a:latin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得到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lamda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之后投影和对应的投影矩阵就很容易得到了，这里不再赘述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列满秩，计算投影容易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上一页给了投影变换公式，只需要找到子空间的一组基即可，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53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投影可以按照上一页公式计算，</a:t>
            </a:r>
            <a:endParaRPr lang="en-US" altLang="zh-CN" dirty="0"/>
          </a:p>
          <a:p>
            <a:r>
              <a:rPr lang="zh-CN" altLang="en-US" dirty="0"/>
              <a:t>现在知道是线性映射，那么也可以直接通过映射效果，来直接构造出标准矩阵。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当我们想到几何向量时，就是从原点开始的有向线段，直观地说，向量的长度是该有向线段的“终点”到原点的距离。在下文中，我们将使用范数的概念讨论向量长度的概念。</a:t>
            </a:r>
            <a:endParaRPr lang="en-US" altLang="zh-CN" dirty="0"/>
          </a:p>
          <a:p>
            <a:r>
              <a:rPr lang="zh-CN" altLang="en-US" dirty="0"/>
              <a:t>范数给向量</a:t>
            </a:r>
            <a:r>
              <a:rPr lang="en-US" altLang="zh-CN" dirty="0"/>
              <a:t>x</a:t>
            </a:r>
            <a:r>
              <a:rPr lang="zh-CN" altLang="en-US" dirty="0"/>
              <a:t>一个长度，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范数（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norm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是一个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具有某些特殊性质的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非负的有界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这个定义是在一般线性空间的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范数输入有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内积输入有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计算正交分解的时候，一些投影容易计算，就是当子空间的基组成的标准正交基矩阵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，那么公式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A(A^T A) ^-1 A^T  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就容易计算。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我们可以通过施密特正交化求正交基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到目前为止，我们研究了内积的性质来计算长度、角度和距离。我们主要研究有限维向量的内积。在下面，我们将看一个不同类型向量的内积示例：函数的内积。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函数内积就变成了一个定积分，其中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a,b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都是有限数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限制</a:t>
            </a:r>
            <a:r>
              <a:rPr lang="en-US" altLang="zh-CN" dirty="0"/>
              <a:t>[-Π</a:t>
            </a:r>
            <a:r>
              <a:rPr lang="zh-CN" altLang="en-US" dirty="0"/>
              <a:t>，</a:t>
            </a:r>
            <a:r>
              <a:rPr lang="en-US" altLang="zh-CN" dirty="0"/>
              <a:t>Π]</a:t>
            </a:r>
            <a:r>
              <a:rPr lang="zh-CN" altLang="en-US" dirty="0"/>
              <a:t>，这是一个函数子空间，彼此正交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音频信号处理</a:t>
            </a:r>
            <a:r>
              <a:rPr lang="zh-CN" altLang="en-US" dirty="0"/>
              <a:t>：在处理音频数据时，傅里叶变换用于将时间域的音频信号转换为频率域信号。通过分析信号在不同频率上的表现，可以提取音频的关键特征。</a:t>
            </a:r>
            <a:endParaRPr lang="en-US" altLang="zh-CN" dirty="0"/>
          </a:p>
          <a:p>
            <a:r>
              <a:rPr lang="zh-CN" altLang="en-US" b="1" dirty="0"/>
              <a:t>图像处理</a:t>
            </a:r>
            <a:r>
              <a:rPr lang="zh-CN" altLang="en-US" dirty="0"/>
              <a:t>：傅里叶分解在图像处理中的应用包括边缘检测、图像增强、图像复原等。例如，傅里叶变换可以将图像从空间域转换到频率域，以便去除高频噪声或增强某些频率特性，</a:t>
            </a:r>
            <a:endParaRPr lang="en-US" altLang="zh-CN" dirty="0"/>
          </a:p>
          <a:p>
            <a:r>
              <a:rPr lang="zh-CN" altLang="en-US" b="1" dirty="0"/>
              <a:t>时间序列分析：</a:t>
            </a:r>
            <a:r>
              <a:rPr lang="zh-CN" altLang="en-US" dirty="0"/>
              <a:t>在处理时间序列数据时，傅里叶变换用于提取序列中的周期性模式。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不同特征值对应的特征向量线性无关。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effectLst/>
                <a:latin typeface="Arial" panose="020B0604020202020204" pitchFamily="34" charset="0"/>
              </a:rPr>
              <a:t>对应核空间的图，正交补空间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effectLst/>
                <a:latin typeface="Arial" panose="020B0604020202020204" pitchFamily="34" charset="0"/>
              </a:rPr>
              <a:t>二维空间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R2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上一组基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之前讨论的都是过原点的低维子空间，现在讨论投影到仿射子空间上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为了确定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L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上的正交投影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πL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（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），我们将问题转化为我们知道如何解决的问题：在向量子空间上的投影。为了达到这个目的，我们从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L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中减去支撑点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x0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，这样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L− x0=U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正是向量子空间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U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。我们现在可以使用第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3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节中讨论的子空间上的正交投影。</a:t>
            </a:r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当我们想到几何向量时，就是从原点开始的有向线段，直观地说，向量的长度是该有向线段的“终点”到原点的距离。</a:t>
            </a:r>
            <a:endParaRPr lang="en-US" altLang="zh-CN" dirty="0"/>
          </a:p>
          <a:p>
            <a:r>
              <a:rPr lang="zh-CN" altLang="en-US" dirty="0"/>
              <a:t>范数给向量</a:t>
            </a:r>
            <a:r>
              <a:rPr lang="en-US" altLang="zh-CN" dirty="0"/>
              <a:t>x</a:t>
            </a:r>
            <a:r>
              <a:rPr lang="zh-CN" altLang="en-US" dirty="0"/>
              <a:t>一个长度，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范数（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norm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是一个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具有某些特殊性质的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非负的有界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这个定义是在一般线性空间的</a:t>
            </a: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范数严格意义并不是范数，考虑的是极限情况，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非零的时候，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x^p=1,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范数的无穷次方，就是非零元素的个数。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范数是一种矩阵范数，即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矩阵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各项元素的绝对值平方的总和开根，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-apple-system"/>
              </a:rPr>
              <a:t>或者说比较真实矩阵和估计矩阵之间的相似性，比如求差的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-apple-system"/>
              </a:rPr>
              <a:t>f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-apple-system"/>
              </a:rPr>
              <a:t>范数，我们可以采用 </a:t>
            </a:r>
            <a:r>
              <a:rPr lang="en-US" altLang="zh-CN" b="1" i="0" dirty="0" err="1">
                <a:solidFill>
                  <a:srgbClr val="404040"/>
                </a:solidFill>
                <a:effectLst/>
                <a:latin typeface="-apple-system"/>
              </a:rPr>
              <a:t>Frobenius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-apple-system"/>
              </a:rPr>
              <a:t>费罗贝尼乌斯范数</a:t>
            </a:r>
            <a:endParaRPr lang="en-US" altLang="zh-CN" b="1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-apple-system"/>
              </a:rPr>
              <a:t>这个范数，可以看作矩阵先变成了一个向量，再求范数。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根据定义，距离最近的点，就是正交投影。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zh-CN" altLang="en-US"/>
              <a:t>的列不是线性独立，那么</a:t>
            </a:r>
            <a:r>
              <a:rPr lang="en-US" altLang="zh-CN"/>
              <a:t>hat{x}</a:t>
            </a:r>
            <a:r>
              <a:rPr lang="zh-CN" altLang="en-US"/>
              <a:t>有很多解，就是和前面讲计算投影的方法一样。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xy</a:t>
            </a:r>
            <a:r>
              <a:rPr lang="zh-CN" altLang="en-US"/>
              <a:t>的出现，是因为椭圆可能是斜的。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x^2</a:t>
            </a:r>
            <a:r>
              <a:rPr lang="zh-CN" altLang="en-US" dirty="0"/>
              <a:t>当成</a:t>
            </a:r>
            <a:r>
              <a:rPr lang="en-US" altLang="zh-CN" dirty="0"/>
              <a:t>b</a:t>
            </a:r>
            <a:r>
              <a:rPr lang="zh-CN" altLang="en-US"/>
              <a:t>，换成其他项？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58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有同学说带入后得到了不同的结果。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5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这是随着</a:t>
            </a:r>
            <a:r>
              <a:rPr lang="en-US" altLang="zh-CN" dirty="0"/>
              <a:t>q</a:t>
            </a:r>
            <a:r>
              <a:rPr lang="zh-CN" altLang="en-US" dirty="0"/>
              <a:t>增大范数范围的变化，</a:t>
            </a:r>
            <a:r>
              <a:rPr lang="en-US" altLang="zh-CN" dirty="0"/>
              <a:t>0</a:t>
            </a:r>
            <a:r>
              <a:rPr lang="zh-CN" altLang="en-US" dirty="0"/>
              <a:t>在坐标轴，无穷是正方形，假如范数是</a:t>
            </a:r>
            <a:r>
              <a:rPr lang="en-US" altLang="zh-CN" dirty="0"/>
              <a:t>1</a:t>
            </a:r>
            <a:r>
              <a:rPr lang="zh-CN" altLang="en-US" dirty="0"/>
              <a:t>，如图所示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蓝色的圆圈表示原问题可能的解范围，橘色的表示正则项可能的解范围。而整个目标函数（原问题</a:t>
            </a:r>
            <a:r>
              <a:rPr lang="en-US" altLang="zh-CN" dirty="0"/>
              <a:t>+</a:t>
            </a:r>
            <a:r>
              <a:rPr lang="zh-CN" altLang="en-US" dirty="0"/>
              <a:t>正则项）有解当且仅当两个解范围相切。从上图可以很容易地看出，由于</a:t>
            </a:r>
            <a:r>
              <a:rPr lang="en-US" altLang="zh-CN" dirty="0"/>
              <a:t>2</a:t>
            </a:r>
            <a:r>
              <a:rPr lang="zh-CN" altLang="en-US" dirty="0"/>
              <a:t>范数解范围是圆，所以相切的点有很大可能不在坐标轴上，而由于</a:t>
            </a:r>
            <a:r>
              <a:rPr lang="en-US" altLang="zh-CN" dirty="0"/>
              <a:t>1</a:t>
            </a:r>
            <a:r>
              <a:rPr lang="zh-CN" altLang="en-US" dirty="0"/>
              <a:t>范数是菱形（顶点是凸出来的），其相切的点更可能在坐标轴上，而坐标轴上的点有一个特点，其只有一个坐标分量不为零，其他坐标分量为零，即是稀疏的。所以有如下结论，</a:t>
            </a:r>
            <a:r>
              <a:rPr lang="en-US" altLang="zh-CN" dirty="0"/>
              <a:t>1</a:t>
            </a:r>
            <a:r>
              <a:rPr lang="zh-CN" altLang="en-US" dirty="0"/>
              <a:t>范数可以导致稀疏解，</a:t>
            </a:r>
            <a:r>
              <a:rPr lang="en-US" altLang="zh-CN" dirty="0"/>
              <a:t>2</a:t>
            </a:r>
            <a:r>
              <a:rPr lang="zh-CN" altLang="en-US" dirty="0"/>
              <a:t>范数导致稠密解。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线性映射就是线性变换</a:t>
            </a:r>
            <a:endParaRPr lang="en-US" altLang="zh-CN" dirty="0"/>
          </a:p>
          <a:p>
            <a:r>
              <a:rPr lang="zh-CN" altLang="en-US" dirty="0">
                <a:effectLst/>
                <a:latin typeface="Arial" panose="020B0604020202020204" pitchFamily="34" charset="0"/>
              </a:rPr>
              <a:t>这里，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Ω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在第一个参数中是线性的，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Ω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在第二个参数中是线性的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内积空间，或者称带内积的向量空间</a:t>
            </a:r>
            <a:endParaRPr lang="en-US" altLang="zh-CN" dirty="0"/>
          </a:p>
          <a:p>
            <a:r>
              <a:rPr lang="zh-CN" altLang="en-US" dirty="0"/>
              <a:t>验证是否是内积，不是很明显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anose="0201060906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anose="0201060906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anose="0201060906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05380" y="1052830"/>
            <a:ext cx="5335905" cy="2245360"/>
          </a:xfrm>
        </p:spPr>
        <p:txBody>
          <a:bodyPr/>
          <a:lstStyle/>
          <a:p>
            <a:pPr algn="l"/>
            <a:r>
              <a:rPr kumimoji="1" lang="zh-CN" altLang="en-US" sz="4000" dirty="0">
                <a:latin typeface="+mj-lt"/>
              </a:rPr>
              <a:t>人工智能数学基础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95" y="5445224"/>
            <a:ext cx="1151649" cy="11449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7467" y="2910974"/>
            <a:ext cx="3949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正交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>
                    <a:cs typeface="+mn-cs"/>
                  </a:rPr>
                  <a:t>定义：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</m:oMath>
                </a14:m>
                <a:r>
                  <a:rPr lang="zh-CN" altLang="en-US" sz="2800" dirty="0">
                    <a:cs typeface="+mn-cs"/>
                  </a:rPr>
                  <a:t>：</a:t>
                </a:r>
                <a:endParaRPr lang="en-US" altLang="zh-CN" sz="2800" dirty="0">
                  <a:cs typeface="+mn-cs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cs typeface="+mn-cs"/>
                  </a:rPr>
                  <a:t>一个对称正定的双线性映射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zh-CN" altLang="en-US" sz="2400" dirty="0">
                    <a:cs typeface="+mn-cs"/>
                  </a:rPr>
                  <a:t>，称做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sz="2400" b="1" i="0" dirty="0">
                    <a:latin typeface="+mj-lt"/>
                  </a:rPr>
                  <a:t>上</a:t>
                </a:r>
                <a:r>
                  <a:rPr lang="zh-CN" altLang="en-US" sz="2400" dirty="0">
                    <a:cs typeface="+mn-cs"/>
                  </a:rPr>
                  <a:t>的内积，写作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dirty="0">
                  <a:cs typeface="+mn-cs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cs typeface="+mn-cs"/>
                  </a:rPr>
                  <a:t>内积空间：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∙,∙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lang="zh-CN" altLang="en-US" sz="2400" dirty="0">
                    <a:cs typeface="+mn-cs"/>
                  </a:rPr>
                  <a:t>，如果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∙,∙</m:t>
                        </m:r>
                      </m:e>
                    </m:d>
                  </m:oMath>
                </a14:m>
                <a:r>
                  <a:rPr lang="zh-CN" altLang="en-US" sz="2400" dirty="0">
                    <a:cs typeface="+mn-cs"/>
                  </a:rPr>
                  <a:t>是点积，就称欧几里得向量空间</a:t>
                </a:r>
                <a:endParaRPr lang="en-US" altLang="zh-CN" sz="2400" dirty="0">
                  <a:cs typeface="+mn-cs"/>
                </a:endParaRPr>
              </a:p>
              <a:p>
                <a:pPr lvl="1">
                  <a:lnSpc>
                    <a:spcPct val="120000"/>
                  </a:lnSpc>
                  <a:spcBef>
                    <a:spcPts val="1270"/>
                  </a:spcBef>
                </a:pPr>
                <a:r>
                  <a:rPr lang="zh-CN" altLang="en-US" sz="2400" dirty="0">
                    <a:cs typeface="+mn-cs"/>
                  </a:rPr>
                  <a:t>例：不是点积的内积</a:t>
                </a:r>
                <a:endParaRPr lang="en-US" altLang="zh-CN" sz="2400" dirty="0">
                  <a:cs typeface="+mn-cs"/>
                </a:endParaRPr>
              </a:p>
              <a:p>
                <a:pPr marL="457200" lvl="1" indent="0">
                  <a:lnSpc>
                    <a:spcPct val="160000"/>
                  </a:lnSpc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+mn-cs"/>
                        </a:rPr>
                        <m:t>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cs typeface="+mn-cs"/>
                </a:endParaRPr>
              </a:p>
              <a:p>
                <a:pPr marL="742950" lvl="2" indent="-342900">
                  <a:spcBef>
                    <a:spcPts val="1270"/>
                  </a:spcBef>
                  <a:buClr>
                    <a:srgbClr val="02407B"/>
                  </a:buClr>
                  <a:buSzPct val="75000"/>
                </a:pPr>
                <a:endParaRPr lang="en-US" altLang="zh-CN" dirty="0">
                  <a:cs typeface="+mn-cs"/>
                </a:endParaRPr>
              </a:p>
              <a:p>
                <a:pPr marL="742950" lvl="2" indent="-342900">
                  <a:spcBef>
                    <a:spcPts val="1270"/>
                  </a:spcBef>
                  <a:buClr>
                    <a:srgbClr val="02407B"/>
                  </a:buClr>
                  <a:buSzPct val="75000"/>
                </a:pPr>
                <a:endParaRPr lang="en-US" altLang="zh-CN" dirty="0">
                  <a:cs typeface="+mn-cs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内积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是一个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对称矩阵时，二次型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800" dirty="0"/>
                  <a:t>是一个定义域为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/>
                  <a:t>的实值函数。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定义：一个二次型</a:t>
                </a:r>
                <a:r>
                  <a:rPr lang="en-US" altLang="zh-CN" sz="2800" dirty="0"/>
                  <a:t>Q</a:t>
                </a:r>
                <a:r>
                  <a:rPr lang="zh-CN" altLang="en-US" sz="2800" dirty="0"/>
                  <a:t>是：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/>
                  <a:t>正定的，如果对所有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400" b="0" dirty="0"/>
              </a:p>
              <a:p>
                <a:pPr lvl="1"/>
                <a:r>
                  <a:rPr lang="zh-CN" altLang="en-US" sz="2400" dirty="0"/>
                  <a:t>负定的，如果对所有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不定的，如果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既有正值又有负值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2" y="2296417"/>
            <a:ext cx="2522959" cy="1995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245755" y="3786735"/>
                <a:ext cx="1669752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+7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55" y="3786735"/>
                <a:ext cx="1669752" cy="436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31" y="2234464"/>
            <a:ext cx="2708480" cy="1914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486650" y="3783447"/>
                <a:ext cx="1669752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7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−7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3783447"/>
                <a:ext cx="1669752" cy="436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A3E5DE-81CB-4440-8C3B-9A8802DA100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二次型与特征值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对称矩阵时，二次型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dirty="0"/>
                  <a:t>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正定的，当且仅当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所有特征值是正数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负定的，当且仅当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所有特征值是负数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不定的，当且仅当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特征值有正数，也有负数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半正定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半负定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A3E5DE-81CB-4440-8C3B-9A8802DA100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对称正定矩阵</a:t>
                </a:r>
                <a:r>
                  <a:rPr lang="en-US" sz="24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由内积而来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⟨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⟩=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sSubSup>
                        <m:sSub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ˆ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acc>
                        <m:accPr>
                          <m:chr m:val="ˆ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altLang="zh-CN" sz="20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因为内积的对称和正定，所以矩阵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也是对称正定的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性质：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的零空间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核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只有</a:t>
                </a:r>
                <a:r>
                  <a:rPr lang="en-US" altLang="zh-CN" sz="2400" b="1" dirty="0"/>
                  <a:t>0</a:t>
                </a: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的对角线元素均为正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>
                <a:blip r:embed="rId3"/>
                <a:stretch>
                  <a:fillRect l="-741" t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对称正定矩阵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 algn="just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+mn-ea"/>
                      </a:rPr>
                      <m:t>是否是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正定矩阵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</a:t>
                </a:r>
                <a:endParaRPr 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m:rPr>
                              <m:aln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:r>
                  <a:rPr lang="en-US" altLang="zh-CN" sz="2400" dirty="0">
                    <a:ea typeface="+mn-ea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n-US" altLang="zh-CN" sz="24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9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+12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+5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+12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对称正定矩阵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392488"/>
              </a:xfrm>
            </p:spPr>
            <p:txBody>
              <a:bodyPr/>
              <a:lstStyle/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dirty="0"/>
              </a:p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定理：对向量空间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800" dirty="0"/>
                  <a:t>和其基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800" dirty="0"/>
                  <a:t>,</a:t>
                </a:r>
              </a:p>
              <a:p>
                <a:pPr marL="57150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⋅,⋅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2800" dirty="0"/>
              </a:p>
              <a:p>
                <a:pPr marL="57150" indent="0">
                  <a:spcBef>
                    <a:spcPts val="1270"/>
                  </a:spcBef>
                  <a:buNone/>
                </a:pPr>
                <a:r>
                  <a:rPr lang="zh-CN" altLang="en-US" sz="2800" dirty="0"/>
                  <a:t>是内积当且仅当存在对称正定矩阵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有</a:t>
                </a:r>
                <a:endParaRPr lang="en-US" altLang="zh-CN" sz="2800" dirty="0"/>
              </a:p>
              <a:p>
                <a:pPr marL="57150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392488"/>
              </a:xfrm>
              <a:blipFill>
                <a:blip r:embed="rId3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对称正定矩阵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028" y="1196752"/>
                <a:ext cx="8568952" cy="2952328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范数与内积</a:t>
                </a:r>
                <a:r>
                  <a:rPr 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</a:t>
                </a: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由内积自然引出范数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</m:ra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是单位向量，当且仅当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是一个非零向量。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方向上的单位向量是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028" y="1196752"/>
                <a:ext cx="8568952" cy="2952328"/>
              </a:xfrm>
              <a:blipFill rotWithShape="1">
                <a:blip r:embed="rId3"/>
                <a:stretch>
                  <a:fillRect l="-1" t="-14" r="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长度和距离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范数与内积</a:t>
                </a:r>
                <a:r>
                  <a:rPr lang="en-US" sz="2400" b="0" dirty="0"/>
                  <a:t>: 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柯西</a:t>
                </a:r>
                <a:r>
                  <a:rPr lang="en-US" altLang="zh-CN" sz="2400" dirty="0"/>
                  <a:t>(Cauchy-Schwarz) </a:t>
                </a:r>
                <a:r>
                  <a:rPr lang="zh-CN" altLang="en-US" sz="2400" dirty="0"/>
                  <a:t>不等式</a:t>
                </a:r>
                <a:endParaRPr lang="en-US" altLang="zh-CN" sz="2400" dirty="0"/>
              </a:p>
              <a:p>
                <a:pPr lvl="2">
                  <a:spcBef>
                    <a:spcPts val="1270"/>
                  </a:spcBef>
                </a:pPr>
                <a:r>
                  <a:rPr lang="zh-CN" altLang="en-US" dirty="0"/>
                  <a:t>对于内积向量空间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∙,∙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有：</a:t>
                </a:r>
              </a:p>
              <a:p>
                <a:pPr marL="914400" lvl="2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长度和距离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9813" y="3212976"/>
                <a:ext cx="7909603" cy="234019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lvl="2" indent="0">
                  <a:spcBef>
                    <a:spcPts val="1270"/>
                  </a:spcBef>
                  <a:buNone/>
                </a:pPr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证明：对任意的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𝒗</m:t>
                    </m:r>
                  </m:oMath>
                </a14:m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，我们有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≥0</m:t>
                    </m:r>
                  </m:oMath>
                </a14:m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，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marL="0" lvl="2" indent="0">
                  <a:spcBef>
                    <a:spcPts val="1270"/>
                  </a:spcBef>
                  <a:buNone/>
                </a:pPr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展开得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≥2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≥2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，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marL="0" lvl="2" indent="0">
                  <a:spcBef>
                    <a:spcPts val="1270"/>
                  </a:spcBef>
                  <a:buNone/>
                </a:pPr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然后归一化，有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1+1≥2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𝒖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𝒖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𝒗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𝒗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，</a:t>
                </a:r>
                <a:endParaRPr lang="en-US" altLang="zh-CN" sz="2400" b="0" dirty="0">
                  <a:latin typeface="+mn-ea"/>
                  <a:ea typeface="+mn-ea"/>
                </a:endParaRPr>
              </a:p>
              <a:p>
                <a:pPr marL="0" lvl="2" indent="0">
                  <a:spcBef>
                    <a:spcPts val="1270"/>
                  </a:spcBef>
                  <a:buNone/>
                </a:pPr>
                <a:r>
                  <a:rPr lang="zh-CN" altLang="en-US" sz="2400" b="0" dirty="0">
                    <a:latin typeface="+mn-ea"/>
                    <a:ea typeface="+mn-ea"/>
                    <a:sym typeface="+mn-ea"/>
                  </a:rPr>
                  <a:t>重排后，从而得到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≥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</m:d>
                  </m:oMath>
                </a14:m>
                <a:endParaRPr lang="en-US" altLang="zh-CN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3" y="3212976"/>
                <a:ext cx="7909603" cy="2340192"/>
              </a:xfrm>
              <a:prstGeom prst="rect">
                <a:avLst/>
              </a:prstGeom>
              <a:blipFill rotWithShape="1">
                <a:blip r:embed="rId4"/>
                <a:stretch>
                  <a:fillRect l="-5" t="-22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范数与内积</a:t>
                </a:r>
                <a:r>
                  <a:rPr lang="en-US" sz="24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=[1,1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>
                  <a:spcBef>
                    <a:spcPts val="1270"/>
                  </a:spcBef>
                </a:pPr>
                <a:r>
                  <a:rPr lang="zh-CN" altLang="en-US" dirty="0"/>
                  <a:t>若内积为点积：</a:t>
                </a:r>
                <a:endParaRPr lang="en-US" altLang="zh-CN" dirty="0"/>
              </a:p>
              <a:p>
                <a:pPr marL="914400" lvl="2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 lvl="2">
                  <a:spcBef>
                    <a:spcPts val="1270"/>
                  </a:spcBef>
                </a:pPr>
                <a:r>
                  <a:rPr lang="zh-CN" altLang="en-US" dirty="0"/>
                  <a:t>若内积由矩阵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定义，则</a:t>
                </a:r>
                <a:endParaRPr lang="en-US" altLang="zh-CN" dirty="0"/>
              </a:p>
              <a:p>
                <a:pPr marL="0" lvl="2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=1−1+1=1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pPr marL="914400" lvl="2" indent="0">
                  <a:spcBef>
                    <a:spcPts val="1270"/>
                  </a:spcBef>
                  <a:buNone/>
                </a:pPr>
                <a:r>
                  <a:rPr lang="zh-CN" altLang="en-US" dirty="0"/>
                  <a:t>此时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长度变“短”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长度和距离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5"/>
                <a:ext cx="8486140" cy="5328285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b="0" dirty="0"/>
                  <a:t>定义</a:t>
                </a:r>
                <a:r>
                  <a:rPr lang="zh-CN" altLang="en-US" sz="2800" dirty="0"/>
                  <a:t>：</a:t>
                </a:r>
                <a:endParaRPr lang="en-US" sz="2800" b="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内积空间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上，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zh-CN" altLang="en-US" sz="2400" dirty="0"/>
                  <a:t>称作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/>
                  <a:t>之间的距离，若内积是点积，就称作欧氏距离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映射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⟼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eqArr>
                        </m:e>
                      </m:mr>
                    </m:m>
                  </m:oMath>
                </a14:m>
                <a:r>
                  <a:rPr lang="zh-CN" altLang="en-US" sz="2400" dirty="0"/>
                  <a:t>称作度量</a:t>
                </a:r>
                <a:r>
                  <a:rPr lang="en-US" altLang="zh-CN" sz="2400" dirty="0"/>
                  <a:t>(metric)</a:t>
                </a:r>
              </a:p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向量之间的距离不需要内积，范数就足够了</a:t>
                </a:r>
                <a:endParaRPr lang="en-US" altLang="zh-CN" sz="2000" dirty="0"/>
              </a:p>
              <a:p>
                <a:pPr lvl="2">
                  <a:spcBef>
                    <a:spcPts val="1270"/>
                  </a:spcBef>
                </a:pPr>
                <a:endParaRPr lang="en-US" altLang="zh-CN" sz="2000" dirty="0"/>
              </a:p>
              <a:p>
                <a:pPr lvl="2">
                  <a:spcBef>
                    <a:spcPts val="1270"/>
                  </a:spcBef>
                </a:pPr>
                <a:endParaRPr lang="en-US" altLang="zh-CN" sz="2000" dirty="0"/>
              </a:p>
              <a:p>
                <a:pPr lvl="2">
                  <a:spcBef>
                    <a:spcPts val="1270"/>
                  </a:spcBef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5"/>
                <a:ext cx="8486140" cy="532828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长度和距离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861" y="1153352"/>
            <a:ext cx="7727667" cy="558876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2376264"/>
              </a:xfrm>
            </p:spPr>
            <p:txBody>
              <a:bodyPr/>
              <a:lstStyle/>
              <a:p>
                <a:pPr lvl="0">
                  <a:spcBef>
                    <a:spcPts val="1270"/>
                  </a:spcBef>
                </a:pPr>
                <a:r>
                  <a:rPr lang="zh-CN" altLang="en-US" sz="2740" dirty="0"/>
                  <a:t>度量</a:t>
                </a:r>
                <a14:m>
                  <m:oMath xmlns:m="http://schemas.openxmlformats.org/officeDocument/2006/math">
                    <m:r>
                      <a:rPr lang="en-US" altLang="zh-CN" sz="274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740" dirty="0"/>
                  <a:t>性质：</a:t>
                </a:r>
                <a:endParaRPr lang="en-US" altLang="zh-CN" sz="274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330" dirty="0"/>
                  <a:t>正定：</a:t>
                </a:r>
                <a14:m>
                  <m:oMath xmlns:m="http://schemas.openxmlformats.org/officeDocument/2006/math"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33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33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330" i="1">
                        <a:latin typeface="Cambria Math" panose="02040503050406030204" pitchFamily="18" charset="0"/>
                      </a:rPr>
                      <m:t>对称</m:t>
                    </m:r>
                  </m:oMath>
                </a14:m>
                <a:r>
                  <a:rPr lang="zh-CN" altLang="en-US" sz="233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33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33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3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33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3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33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3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33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33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33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3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33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33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330" dirty="0"/>
                  <a:t>三角不等式：</a:t>
                </a:r>
                <a14:m>
                  <m:oMath xmlns:m="http://schemas.openxmlformats.org/officeDocument/2006/math"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33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33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3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33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33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3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33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2376264"/>
              </a:xfrm>
              <a:blipFill rotWithShape="1">
                <a:blip r:embed="rId3"/>
                <a:stretch>
                  <a:fillRect t="-1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长度和距离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b="0" dirty="0"/>
                  <a:t>内积空间中向量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b="0" dirty="0"/>
                  <a:t>间的角度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利用柯西不等式，这里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≠0,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存在唯一角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，有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400" dirty="0"/>
                  <a:t>是向量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间的角度，直观说，两个向量之间的角度告诉我们它们的方向有多相似。例：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=[1,1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 [1,2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利用上述公式计算角度约为</a:t>
                </a:r>
                <a:r>
                  <a:rPr lang="en-US" altLang="zh-CN" sz="2400" dirty="0"/>
                  <a:t>18°</a:t>
                </a:r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-1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角度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340768"/>
            <a:ext cx="1917065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1784" y="1484784"/>
                <a:ext cx="8460432" cy="332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例</a:t>
                </a:r>
                <a:r>
                  <a:rPr lang="en-US" altLang="zh-CN" sz="2400" b="0" dirty="0"/>
                  <a:t>. </a:t>
                </a:r>
                <a:r>
                  <a:rPr lang="zh-CN" altLang="en-US" sz="2400" b="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||=2</m:t>
                    </m:r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||=3</m:t>
                    </m:r>
                  </m:oMath>
                </a14:m>
                <a:r>
                  <a:rPr lang="zh-CN" altLang="en-US" sz="2400" b="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等于多少？</a:t>
                </a:r>
              </a:p>
              <a:p>
                <a:endParaRPr lang="zh-CN" altLang="en-US" sz="2400" b="0" dirty="0"/>
              </a:p>
              <a:p>
                <a:r>
                  <a:rPr lang="zh-CN" altLang="en-US" sz="2400" b="0" dirty="0"/>
                  <a:t>解：计算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+9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+9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+12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=4⋅4+9⋅9−12⋅4=49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  <a:p>
                <a:r>
                  <a:rPr lang="zh-CN" altLang="en-US" sz="2400" b="0" dirty="0"/>
                  <a:t>因此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84" y="1484784"/>
                <a:ext cx="8460432" cy="3322769"/>
              </a:xfrm>
              <a:prstGeom prst="rect">
                <a:avLst/>
              </a:prstGeom>
              <a:blipFill rotWithShape="1">
                <a:blip r:embed="rId2"/>
                <a:stretch>
                  <a:fillRect l="-2" t="-5" r="6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定义</a:t>
                </a:r>
                <a:r>
                  <a:rPr lang="en-US" altLang="zh-CN" sz="2400" b="0" dirty="0"/>
                  <a:t>. </a:t>
                </a:r>
                <a:r>
                  <a:rPr lang="zh-CN" altLang="en-US" sz="2400" b="0" dirty="0"/>
                  <a:t>正交：</a:t>
                </a:r>
                <a:endParaRPr lang="en-US" altLang="zh-CN" sz="2400" b="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b="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b="0" dirty="0"/>
                  <a:t>正交当且仅当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，写作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都是单位向量，即长度为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标准正交向量</a:t>
                </a:r>
                <a:r>
                  <a:rPr lang="en-US" altLang="zh-CN" sz="2400" dirty="0"/>
                  <a:t>(orthonormal)</a:t>
                </a:r>
              </a:p>
              <a:p>
                <a:pPr>
                  <a:spcBef>
                    <a:spcPts val="1270"/>
                  </a:spcBef>
                </a:pPr>
                <a:r>
                  <a:rPr lang="en-US" altLang="zh-CN" sz="2400" b="1" dirty="0"/>
                  <a:t>0</a:t>
                </a:r>
                <a:r>
                  <a:rPr lang="zh-CN" altLang="en-US" sz="2400" dirty="0"/>
                  <a:t>向量与向量空间中每个向量都正交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>
                <a:blip r:embed="rId3"/>
                <a:stretch>
                  <a:fillRect l="-444" t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6752"/>
                <a:ext cx="8545746" cy="5328592"/>
              </a:xfrm>
            </p:spPr>
            <p:txBody>
              <a:bodyPr/>
              <a:lstStyle/>
              <a:p>
                <a:pPr algn="just">
                  <a:spcBef>
                    <a:spcPts val="1270"/>
                  </a:spcBef>
                </a:pPr>
                <a:r>
                  <a:rPr lang="zh-CN" altLang="en-US" sz="2400" b="0" dirty="0"/>
                  <a:t>定义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正交矩阵：</a:t>
                </a:r>
                <a:endParaRPr lang="en-US" sz="2400" b="0" dirty="0"/>
              </a:p>
              <a:p>
                <a:pPr lvl="1" algn="just">
                  <a:spcBef>
                    <a:spcPts val="1270"/>
                  </a:spcBef>
                </a:pPr>
                <a:r>
                  <a:rPr lang="zh-CN" altLang="en-US" sz="2400" dirty="0"/>
                  <a:t>方阵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400" dirty="0"/>
                  <a:t>正交矩阵当且仅当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的列向量组是单位正交向量组，有 ：</a:t>
                </a:r>
                <a:endParaRPr lang="en-US" altLang="zh-CN" sz="2400" dirty="0"/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:r>
                  <a:rPr lang="en-US" altLang="zh-CN" sz="2400" b="1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b="1" dirty="0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400" b="1" dirty="0"/>
              </a:p>
              <a:p>
                <a:pPr lvl="1" algn="just">
                  <a:spcBef>
                    <a:spcPts val="1270"/>
                  </a:spcBef>
                </a:pPr>
                <a:r>
                  <a:rPr lang="zh-CN" altLang="en-US" sz="2400" dirty="0"/>
                  <a:t>通过正交矩阵的变换比较特殊，向量的长度不变</a:t>
                </a:r>
                <a:endParaRPr lang="en-US" altLang="zh-CN" sz="2400" dirty="0"/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𝑨𝒙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𝑰𝒙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 algn="just">
                  <a:spcBef>
                    <a:spcPts val="1270"/>
                  </a:spcBef>
                </a:pPr>
                <a:r>
                  <a:rPr lang="zh-CN" altLang="en-US" sz="2400" dirty="0"/>
                  <a:t>两向量所成角度也不变</a:t>
                </a:r>
                <a:endParaRPr lang="en-US" altLang="zh-CN" sz="2400" dirty="0"/>
              </a:p>
              <a:p>
                <a:pPr marL="457200" lvl="1" indent="0" algn="just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𝑨𝒙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𝑨𝒙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𝑨𝒚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𝑨𝒙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𝑨𝒚</m:t>
                              </m:r>
                            </m:e>
                          </m:rad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lvl="1" algn="just">
                  <a:spcBef>
                    <a:spcPts val="1270"/>
                  </a:spcBef>
                </a:pPr>
                <a:r>
                  <a:rPr lang="zh-CN" altLang="en-US" sz="2400" dirty="0"/>
                  <a:t>正交矩阵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保留角度和距离。</a:t>
                </a:r>
                <a:endParaRPr lang="en-US" altLang="zh-CN" sz="2400" dirty="0"/>
              </a:p>
              <a:p>
                <a:pPr lvl="1" algn="just">
                  <a:spcBef>
                    <a:spcPts val="1270"/>
                  </a:spcBef>
                </a:pPr>
                <a:r>
                  <a:rPr lang="zh-CN" altLang="en-US" sz="2400" dirty="0"/>
                  <a:t>正交矩阵定义的变换是旋转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也可能是翻转</a:t>
                </a:r>
                <a:r>
                  <a:rPr lang="en-US" altLang="zh-CN" sz="2400" dirty="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6752"/>
                <a:ext cx="8545746" cy="5328592"/>
              </a:xfrm>
              <a:blipFill rotWithShape="1">
                <a:blip r:embed="rId3"/>
                <a:stretch>
                  <a:fillRect l="-7" t="-8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正交矩阵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48544" y="2492896"/>
            <a:ext cx="6019800" cy="1656184"/>
          </a:xfrm>
        </p:spPr>
        <p:txBody>
          <a:bodyPr/>
          <a:lstStyle/>
          <a:p>
            <a:r>
              <a:rPr lang="en-US" altLang="zh-CN" sz="4000" dirty="0"/>
              <a:t>6.2 </a:t>
            </a:r>
            <a:r>
              <a:rPr lang="zh-CN" altLang="en-US" sz="4000" dirty="0"/>
              <a:t>正交补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0960" y="1439760"/>
                <a:ext cx="822960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dirty="0"/>
                  <a:t>定义</a:t>
                </a:r>
                <a:r>
                  <a:rPr lang="en-US" altLang="zh-CN" sz="2800" b="0" dirty="0"/>
                  <a:t>.</a:t>
                </a:r>
                <a:r>
                  <a:rPr lang="zh-CN" altLang="en-US" sz="2800" b="0" dirty="0"/>
                  <a:t> 设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的一个子空间。它的正交补空间是子空间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800" b="0" dirty="0"/>
              </a:p>
              <a:p>
                <a:endParaRPr lang="en-US" altLang="zh-CN" sz="2800" b="0" dirty="0"/>
              </a:p>
              <a:p>
                <a:r>
                  <a:rPr lang="zh-CN" altLang="en-US" sz="2800" b="0" dirty="0"/>
                  <a:t>注意：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是矩阵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/>
                  <a:t>的转置。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是子空间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的正交补。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0" y="1439760"/>
                <a:ext cx="8229600" cy="2677656"/>
              </a:xfrm>
              <a:prstGeom prst="rect">
                <a:avLst/>
              </a:prstGeom>
              <a:blipFill rotWithShape="1">
                <a:blip r:embed="rId2"/>
                <a:stretch>
                  <a:fillRect l="-2" t="-8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1560" y="1264140"/>
                <a:ext cx="8321008" cy="2489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命题（列空间的正交补）。设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b="0" dirty="0"/>
                  <a:t> 为矩阵，设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2400" i="1" dirty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。则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Nul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b="0" dirty="0"/>
              </a:p>
              <a:p>
                <a:r>
                  <a:rPr lang="zh-CN" altLang="en-US" sz="2400" b="0" dirty="0"/>
                  <a:t>例</a:t>
                </a:r>
                <a:r>
                  <a:rPr lang="en-US" altLang="zh-CN" sz="2400" b="0" dirty="0"/>
                  <a:t>. </a:t>
                </a:r>
                <a:r>
                  <a:rPr lang="zh-CN" altLang="en-US" sz="2400" b="0" dirty="0"/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，其中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64140"/>
                <a:ext cx="8321008" cy="2489849"/>
              </a:xfrm>
              <a:prstGeom prst="rect">
                <a:avLst/>
              </a:prstGeom>
              <a:blipFill rotWithShape="1">
                <a:blip r:embed="rId2"/>
                <a:stretch>
                  <a:fillRect l="-1" t="-20" b="-9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5492" y="1244600"/>
                <a:ext cx="8393016" cy="4399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解：根据命题，我们需要计算矩阵的零空间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e>
                      </m:groupCh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−1/17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5/17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自由变量为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，因此解集的参数形式为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zh-CN" altLang="en-US" sz="2400" b="0" dirty="0"/>
                  <a:t>，参数向量形式为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1/17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/17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缩放17倍，我们发现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17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92" y="1244600"/>
                <a:ext cx="8393016" cy="4399602"/>
              </a:xfrm>
              <a:prstGeom prst="rect">
                <a:avLst/>
              </a:prstGeom>
              <a:blipFill rotWithShape="1">
                <a:blip r:embed="rId2"/>
                <a:stretch>
                  <a:fillRect l="-2" r="5" b="-11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9830" y="1222479"/>
                <a:ext cx="7816952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关于正交补集的事实。设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的子空间。然后：</a:t>
                </a:r>
              </a:p>
              <a:p>
                <a:endParaRPr lang="zh-CN" altLang="en-US" sz="2400" b="0" dirty="0"/>
              </a:p>
              <a:p>
                <a:r>
                  <a:rPr lang="zh-CN" altLang="en-US" sz="2400" b="0" dirty="0"/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也是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的一个子空间。</a:t>
                </a:r>
              </a:p>
              <a:p>
                <a:endParaRPr lang="zh-CN" altLang="en-US" sz="2400" b="0" dirty="0"/>
              </a:p>
              <a:p>
                <a:r>
                  <a:rPr lang="zh-CN" altLang="en-US" sz="2400" b="0" dirty="0"/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zh-CN" altLang="en-US" sz="2400" b="0" i="1" dirty="0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i="1" dirty="0"/>
                  <a:t>。</a:t>
                </a:r>
              </a:p>
              <a:p>
                <a:endParaRPr lang="zh-CN" altLang="en-US" sz="2400" b="0" dirty="0"/>
              </a:p>
              <a:p>
                <a:r>
                  <a:rPr lang="zh-CN" altLang="en-US" sz="2400" b="0" dirty="0"/>
                  <a:t>3.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30" y="1222479"/>
                <a:ext cx="7816952" cy="2677656"/>
              </a:xfrm>
              <a:prstGeom prst="rect">
                <a:avLst/>
              </a:prstGeom>
              <a:blipFill rotWithShape="1">
                <a:blip r:embed="rId2"/>
                <a:stretch>
                  <a:fillRect l="-1" t="-4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6.1 </a:t>
            </a:r>
            <a:r>
              <a:rPr lang="zh-CN" altLang="en-US" dirty="0"/>
              <a:t>范数与内积</a:t>
            </a:r>
            <a:endParaRPr lang="en-US" altLang="zh-CN" dirty="0"/>
          </a:p>
          <a:p>
            <a:r>
              <a:rPr lang="en-US" altLang="zh-CN" dirty="0"/>
              <a:t>6.2 </a:t>
            </a:r>
            <a:r>
              <a:rPr lang="zh-CN" altLang="en-US" dirty="0"/>
              <a:t>正交补</a:t>
            </a:r>
            <a:endParaRPr lang="en-US" altLang="zh-CN" dirty="0"/>
          </a:p>
          <a:p>
            <a:r>
              <a:rPr lang="en-US" altLang="zh-CN" dirty="0"/>
              <a:t>6.3 </a:t>
            </a:r>
            <a:r>
              <a:rPr lang="zh-CN" altLang="en-US" dirty="0"/>
              <a:t>投影</a:t>
            </a:r>
            <a:endParaRPr lang="en-US" altLang="zh-CN" dirty="0"/>
          </a:p>
          <a:p>
            <a:r>
              <a:rPr lang="en-US" altLang="zh-CN" dirty="0"/>
              <a:t>6.4 </a:t>
            </a:r>
            <a:r>
              <a:rPr lang="zh-CN" altLang="en-US" dirty="0"/>
              <a:t>正交集</a:t>
            </a:r>
            <a:endParaRPr lang="en-US" altLang="zh-CN" dirty="0"/>
          </a:p>
          <a:p>
            <a:r>
              <a:rPr lang="en-US" altLang="zh-CN" dirty="0"/>
              <a:t>6.5 </a:t>
            </a:r>
            <a:r>
              <a:rPr lang="zh-CN" altLang="en-US" dirty="0"/>
              <a:t>最小均方误差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79512" y="1340768"/>
                <a:ext cx="8399784" cy="2709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定义</a:t>
                </a:r>
                <a:r>
                  <a:rPr lang="en-US" altLang="zh-CN" sz="2400" b="0" dirty="0"/>
                  <a:t>.</a:t>
                </a:r>
                <a:r>
                  <a:rPr lang="zh-CN" altLang="en-US" sz="2400" b="0" dirty="0"/>
                  <a:t>  矩阵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的行空间是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的行的生成空间，表示为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𝑅𝑜𝑤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endParaRPr lang="en-US" altLang="zh-CN" sz="2400" b="0" dirty="0"/>
              </a:p>
              <a:p>
                <a:r>
                  <a:rPr lang="zh-CN" altLang="en-US" sz="2400" b="0" dirty="0"/>
                  <a:t>对于任何矩阵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，我们有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𝑅𝑜𝑤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𝑁𝑢𝑙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𝑁𝑢𝑙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𝑅𝑜𝑤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𝐶𝑜𝑙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𝑁𝑢𝑙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𝑁𝑢𝑙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𝐶𝑜𝑙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0768"/>
                <a:ext cx="8399784" cy="2709268"/>
              </a:xfrm>
              <a:prstGeom prst="rect">
                <a:avLst/>
              </a:prstGeom>
              <a:blipFill>
                <a:blip r:embed="rId3"/>
                <a:stretch>
                  <a:fillRect l="-1089" t="-2477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48544" y="2492896"/>
            <a:ext cx="6019800" cy="1656184"/>
          </a:xfrm>
        </p:spPr>
        <p:txBody>
          <a:bodyPr/>
          <a:lstStyle/>
          <a:p>
            <a:r>
              <a:rPr lang="en-US" altLang="zh-CN" sz="4000" dirty="0"/>
              <a:t>6.3 </a:t>
            </a:r>
            <a:r>
              <a:rPr lang="zh-CN" altLang="en-US" sz="4000" dirty="0"/>
              <a:t>正交投影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0"/>
              </a:spcBef>
            </a:pPr>
            <a:r>
              <a:rPr lang="zh-CN" altLang="en-US" sz="2800" dirty="0"/>
              <a:t>机器学习中经常处理高</a:t>
            </a:r>
            <a:r>
              <a:rPr lang="zh-CN" altLang="en-US" sz="2800" b="0" dirty="0"/>
              <a:t>维数据，而高维数据通常很难分析或可视化，高维数据通常具有这样的特性，即只有少数维度包含大多数信息</a:t>
            </a:r>
            <a:endParaRPr lang="en-US" altLang="zh-CN" sz="2800" b="0" dirty="0"/>
          </a:p>
          <a:p>
            <a:pPr>
              <a:spcBef>
                <a:spcPts val="1270"/>
              </a:spcBef>
            </a:pPr>
            <a:r>
              <a:rPr lang="zh-CN" altLang="en-US" sz="2800" b="0" dirty="0"/>
              <a:t>压缩或可视化高维数据时，我们将丢失信息。为了最大限度地减少这种压缩损失，最好在数据中找到信息量最大的维度</a:t>
            </a:r>
            <a:endParaRPr lang="en-US" altLang="zh-CN" sz="2800" b="0" dirty="0"/>
          </a:p>
          <a:p>
            <a:pPr>
              <a:spcBef>
                <a:spcPts val="1270"/>
              </a:spcBef>
            </a:pPr>
            <a:r>
              <a:rPr lang="zh-CN" altLang="en-US" sz="2800" dirty="0"/>
              <a:t>数据压缩具体说就是将原始高维数据投影到低维特征空间，并在该低维空间中分析处理</a:t>
            </a:r>
            <a:endParaRPr 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 lvl="0">
              <a:spcBef>
                <a:spcPts val="1270"/>
              </a:spcBef>
            </a:pPr>
            <a:r>
              <a:rPr lang="zh-CN" altLang="en-US" sz="2740" dirty="0"/>
              <a:t>例：主成分分析 </a:t>
            </a:r>
            <a:r>
              <a:rPr lang="en-US" altLang="zh-CN" sz="2740" dirty="0"/>
              <a:t>(PCA)</a:t>
            </a:r>
            <a:r>
              <a:rPr lang="zh-CN" altLang="en-US" sz="2740" dirty="0"/>
              <a:t>，深度神经网络</a:t>
            </a:r>
            <a:endParaRPr lang="en-US" altLang="zh-CN" sz="2740" dirty="0"/>
          </a:p>
          <a:p>
            <a:pPr lvl="0">
              <a:spcBef>
                <a:spcPts val="1270"/>
              </a:spcBef>
            </a:pPr>
            <a:r>
              <a:rPr lang="zh-CN" altLang="en-US" sz="2740" dirty="0"/>
              <a:t>正交投影可进行线性降维、分类及解释线性回归</a:t>
            </a:r>
            <a:endParaRPr lang="en-US" altLang="zh-CN" sz="2740" dirty="0"/>
          </a:p>
          <a:p>
            <a:pPr lvl="0">
              <a:spcBef>
                <a:spcPts val="1270"/>
              </a:spcBef>
            </a:pPr>
            <a:r>
              <a:rPr lang="zh-CN" altLang="en-US" sz="2740" dirty="0"/>
              <a:t>对于给定的低维子空间，高维数据的正交投影保留了尽可能多的信息，并最小化了原始数据和相应投影之间的差异</a:t>
            </a:r>
            <a:r>
              <a:rPr lang="en-US" altLang="zh-CN" sz="2740" dirty="0"/>
              <a:t>/</a:t>
            </a:r>
            <a:r>
              <a:rPr lang="zh-CN" altLang="en-US" sz="2740" dirty="0"/>
              <a:t>误差</a:t>
            </a:r>
            <a:endParaRPr lang="en-US" sz="274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9532" y="2132856"/>
                <a:ext cx="84249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dirty="0"/>
                  <a:t>假设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 的一个子空间，假设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 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 中的一个向量。我们将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中与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 最接近的向量记为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称为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 在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上的正交投影。</a:t>
                </a:r>
                <a:endParaRPr lang="en-US" altLang="zh-CN" sz="2800" b="0" dirty="0"/>
              </a:p>
              <a:p>
                <a:endParaRPr lang="en-US" altLang="zh-CN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2132856"/>
                <a:ext cx="8424936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1" t="-30" r="6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正交分解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429579"/>
            <a:ext cx="4917541" cy="2016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4216" y="1252075"/>
                <a:ext cx="8496944" cy="492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定理（正交分解）。设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的子空间，设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中的向量。然后我们可以将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 唯一地写为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zh-CN" altLang="en-US" sz="2400" b="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是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dirty="0"/>
                  <a:t> 上与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 最接近的向量，而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sz="2400" b="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的距离是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16" y="1252075"/>
                <a:ext cx="8496944" cy="4922694"/>
              </a:xfrm>
              <a:prstGeom prst="rect">
                <a:avLst/>
              </a:prstGeom>
              <a:blipFill rotWithShape="1">
                <a:blip r:embed="rId3"/>
                <a:stretch>
                  <a:fillRect l="-1" t="-10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4322822"/>
            <a:ext cx="4810129" cy="2346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2376" y="1446214"/>
                <a:ext cx="8136904" cy="3045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例（关于 xy 平面的正交分解）。设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zh-CN" altLang="en-US" sz="2400" b="0" dirty="0"/>
                  <a:t> 中的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sz="2400" b="0" dirty="0"/>
                  <a:t> 平面，则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为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dirty="0"/>
                  <a:t> 轴。计算关于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400" b="0" dirty="0"/>
                  <a:t>的向量正交分解很容易：</a:t>
                </a:r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zh-CN" altLang="en-US" sz="2800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altLang="zh-CN" sz="2800" b="0" dirty="0"/>
              </a:p>
              <a:p>
                <a:pPr algn="just"/>
                <a:endParaRPr lang="en-US" altLang="zh-CN" sz="28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zh-CN" altLang="en-US" sz="2800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zh-CN" altLang="en-US" sz="28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76" y="1446214"/>
                <a:ext cx="8136904" cy="3045514"/>
              </a:xfrm>
              <a:prstGeom prst="rect">
                <a:avLst/>
              </a:prstGeom>
              <a:blipFill rotWithShape="1">
                <a:blip r:embed="rId3"/>
                <a:stretch>
                  <a:fillRect l="-1" t="-10" r="1" b="-6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 lvl="0">
              <a:spcBef>
                <a:spcPts val="1270"/>
              </a:spcBef>
            </a:pPr>
            <a:r>
              <a:rPr lang="zh-CN" altLang="en-US" sz="2740" dirty="0"/>
              <a:t>例：二维数据集</a:t>
            </a:r>
            <a:r>
              <a:rPr lang="en-US" altLang="zh-CN" sz="2740" dirty="0"/>
              <a:t>(</a:t>
            </a:r>
            <a:r>
              <a:rPr lang="zh-CN" altLang="en-US" sz="2740" dirty="0"/>
              <a:t>蓝点</a:t>
            </a:r>
            <a:r>
              <a:rPr lang="en-US" altLang="zh-CN" sz="2740" dirty="0"/>
              <a:t>)</a:t>
            </a:r>
            <a:r>
              <a:rPr lang="zh-CN" altLang="en-US" sz="2740" dirty="0"/>
              <a:t>正交投影</a:t>
            </a:r>
            <a:r>
              <a:rPr lang="en-US" altLang="zh-CN" sz="2740" dirty="0"/>
              <a:t>(</a:t>
            </a:r>
            <a:r>
              <a:rPr lang="zh-CN" altLang="en-US" sz="2740" dirty="0"/>
              <a:t>橙点</a:t>
            </a:r>
            <a:r>
              <a:rPr lang="en-US" altLang="zh-CN" sz="2740" dirty="0"/>
              <a:t>)</a:t>
            </a:r>
            <a:r>
              <a:rPr lang="zh-CN" altLang="en-US" sz="2740" dirty="0"/>
              <a:t>到一维子空间</a:t>
            </a:r>
            <a:r>
              <a:rPr lang="en-US" altLang="zh-CN" sz="2740" dirty="0"/>
              <a:t>(</a:t>
            </a:r>
            <a:r>
              <a:rPr lang="zh-CN" altLang="en-US" sz="2740" dirty="0"/>
              <a:t>直线</a:t>
            </a:r>
            <a:r>
              <a:rPr lang="en-US" altLang="zh-CN" sz="2740" dirty="0"/>
              <a:t>)</a:t>
            </a:r>
            <a:endParaRPr lang="en-US" sz="2740" dirty="0"/>
          </a:p>
          <a:p>
            <a:pPr marL="457200" lvl="1" indent="0">
              <a:spcBef>
                <a:spcPts val="1270"/>
              </a:spcBef>
              <a:buNone/>
            </a:pPr>
            <a:endParaRPr 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279907"/>
            <a:ext cx="5256584" cy="35804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给定基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dirty="0"/>
                  <a:t>张成的一维子空间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/>
                  <a:t>(</a:t>
                </a:r>
                <a:r>
                  <a:rPr lang="zh-CN" altLang="en-US" sz="2800" dirty="0"/>
                  <a:t>一条线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b="0" dirty="0">
                    <a:ea typeface="Cambria Math" panose="020405030504060302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可由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线性表示，即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sz="2400" b="1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接下来确定坐标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，投影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，投影矩阵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groupChr>
                      <m:groupChrPr>
                        <m:chr m:val="⇔"/>
                        <m:vertJc m:val="bot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groupChr>
                    <m:d>
                      <m:dPr>
                        <m:begChr m:val="⟨"/>
                        <m:endChr m:val="⟩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4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一维子空间上的投影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99792" y="3861048"/>
            <a:ext cx="3232801" cy="263691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给定基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dirty="0"/>
                  <a:t>张成的一维子空间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/>
                  <a:t>(</a:t>
                </a:r>
                <a:r>
                  <a:rPr lang="zh-CN" altLang="en-US" sz="2800" dirty="0"/>
                  <a:t>一条线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:endParaRPr lang="zh-CN" alt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endParaRPr lang="zh-CN" alt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接下来确定投影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</a:t>
                </a:r>
                <a:r>
                  <a:rPr lang="zh-CN" altLang="en-US" sz="2400" b="0" dirty="0"/>
                  <a:t>将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b="0" dirty="0">
                    <a:ea typeface="Cambria Math" panose="02040503050406030204" pitchFamily="18" charset="0"/>
                  </a:rPr>
                  <a:t>代入</a:t>
                </a:r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0" dirty="0">
                    <a:ea typeface="Cambria Math" panose="02040503050406030204" pitchFamily="18" charset="0"/>
                  </a:rPr>
                  <a:t>的长度：</a:t>
                </a:r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4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一维子空间上的投影</a:t>
            </a: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59205" y="1844675"/>
            <a:ext cx="6770370" cy="89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48544" y="2492896"/>
            <a:ext cx="6019800" cy="1656184"/>
          </a:xfrm>
        </p:spPr>
        <p:txBody>
          <a:bodyPr/>
          <a:lstStyle/>
          <a:p>
            <a:r>
              <a:rPr lang="en-US" altLang="zh-CN" sz="4000" dirty="0"/>
              <a:t>6.1 </a:t>
            </a:r>
            <a:r>
              <a:rPr lang="zh-CN" altLang="en-US" sz="4000" dirty="0"/>
              <a:t>范数与内积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7" y="2996952"/>
            <a:ext cx="3172205" cy="3472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527116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给定基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dirty="0"/>
                  <a:t>张成的一维子空间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/>
                  <a:t>(</a:t>
                </a:r>
                <a:r>
                  <a:rPr lang="zh-CN" altLang="en-US" sz="2800" dirty="0"/>
                  <a:t>一条线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0" dirty="0">
                    <a:ea typeface="Cambria Math" panose="02040503050406030204" pitchFamily="18" charset="0"/>
                  </a:rPr>
                  <a:t>的长度：</a:t>
                </a:r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∥"/>
                          <m:endChr m:val="∥"/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|∥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∥∥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=|</m:t>
                      </m:r>
                      <m:r>
                        <m:rPr>
                          <m:sty m:val="p"/>
                        </m:rP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|∥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</m:oMath>
                  </m:oMathPara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527116" cy="5328592"/>
              </a:xfrm>
              <a:blipFill>
                <a:blip r:embed="rId4"/>
                <a:stretch>
                  <a:fillRect l="-715" t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一维子空间上的投影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>
              <a:spcBef>
                <a:spcPts val="1270"/>
              </a:spcBef>
            </a:pPr>
            <a:r>
              <a:rPr lang="zh-CN" altLang="en-US" sz="2800" dirty="0"/>
              <a:t>例：             投影至二维子空间</a:t>
            </a:r>
            <a:endParaRPr lang="en-US" altLang="zh-CN" sz="2800" dirty="0"/>
          </a:p>
          <a:p>
            <a:pPr marL="457200" lvl="1" indent="0">
              <a:spcBef>
                <a:spcPts val="1270"/>
              </a:spcBef>
              <a:buNone/>
            </a:pPr>
            <a:endParaRPr lang="en-US" altLang="zh-CN" sz="2400" dirty="0"/>
          </a:p>
          <a:p>
            <a:pPr lvl="1">
              <a:spcBef>
                <a:spcPts val="1270"/>
              </a:spcBef>
            </a:pPr>
            <a:endParaRPr lang="en-US" altLang="zh-CN" sz="2400" dirty="0"/>
          </a:p>
          <a:p>
            <a:pPr marL="457200" lvl="1" indent="0">
              <a:spcBef>
                <a:spcPts val="1270"/>
              </a:spcBef>
              <a:buNone/>
            </a:pPr>
            <a:endParaRPr lang="en-US" altLang="zh-CN" sz="2400" dirty="0"/>
          </a:p>
          <a:p>
            <a:pPr marL="457200" lvl="1" indent="0">
              <a:spcBef>
                <a:spcPts val="1270"/>
              </a:spcBef>
              <a:buNone/>
            </a:pPr>
            <a:endParaRPr lang="en-US" altLang="zh-CN" sz="2400" dirty="0"/>
          </a:p>
          <a:p>
            <a:pPr lvl="1">
              <a:spcBef>
                <a:spcPts val="1270"/>
              </a:spcBef>
            </a:pPr>
            <a:endParaRPr lang="en-US" altLang="zh-CN" sz="2400" b="0" dirty="0">
              <a:ea typeface="Cambria Math" panose="02040503050406030204" pitchFamily="18" charset="0"/>
            </a:endParaRPr>
          </a:p>
          <a:p>
            <a:pPr marL="457200" lvl="1" indent="0">
              <a:spcBef>
                <a:spcPts val="1270"/>
              </a:spcBef>
              <a:buNone/>
            </a:pPr>
            <a:endParaRPr lang="en-US" altLang="zh-CN" sz="2400" dirty="0"/>
          </a:p>
          <a:p>
            <a:pPr marL="457200" lvl="1" indent="0">
              <a:spcBef>
                <a:spcPts val="1270"/>
              </a:spcBef>
              <a:buNone/>
            </a:pPr>
            <a:endParaRPr 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一般子空间上的投影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03" y="2325464"/>
            <a:ext cx="5796794" cy="36576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03" y="1244599"/>
            <a:ext cx="1085414" cy="36423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78671" y="1244600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向量空间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上的基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投影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上时，有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先找坐标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nary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类似一维情况，即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与所有基向量正交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671" y="1244600"/>
                <a:ext cx="8229600" cy="5328592"/>
              </a:xfrm>
              <a:blipFill rotWithShape="1">
                <a:blip r:embed="rId3"/>
                <a:stretch>
                  <a:fillRect l="-2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一般子空间上的投影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向量空间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上的基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b="0" dirty="0">
                    <a:ea typeface="Cambria Math" panose="02040503050406030204" pitchFamily="18" charset="0"/>
                  </a:rPr>
                  <a:t>得到齐次线性方程组：</a:t>
                </a:r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32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]=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⟺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)=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⟺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一般子空间上的投影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385384" cy="5472608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zh-CN" altLang="en-US" sz="2400" dirty="0"/>
                  <a:t>例：</a:t>
                </a:r>
                <a:endParaRPr lang="en-US" altLang="zh-CN" sz="24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dirty="0">
                    <a:ea typeface="Cambria Math" panose="02040503050406030204" pitchFamily="18" charset="0"/>
                  </a:rPr>
                  <a:t>条件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span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，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sz="2400" b="1" dirty="0"/>
              </a:p>
              <a:p>
                <a:pPr marL="0" lvl="1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b="1" dirty="0"/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dirty="0"/>
                  <a:t>由正规方程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，则</a:t>
                </a:r>
                <a:endParaRPr lang="en-US" altLang="zh-CN" sz="2400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400" dirty="0"/>
                  <a:t>还可以算投影误差：</a:t>
                </a:r>
                <a:endParaRPr lang="en-US" altLang="zh-CN" sz="2400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385384" cy="5472608"/>
              </a:xfrm>
              <a:blipFill rotWithShape="1">
                <a:blip r:embed="rId3"/>
                <a:stretch>
                  <a:fillRect t="-8" r="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一般子空间上的投影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331912"/>
            <a:ext cx="7358114" cy="720824"/>
          </a:xfrm>
        </p:spPr>
        <p:txBody>
          <a:bodyPr/>
          <a:lstStyle/>
          <a:p>
            <a:r>
              <a:rPr lang="zh-CN" altLang="en-US" sz="3600" b="0" dirty="0"/>
              <a:t>计算正交分解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6271" y="1244600"/>
                <a:ext cx="8275558" cy="4880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dirty="0"/>
                  <a:t>令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 的子空间。以下是计算向量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 相对于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的正交分解的方法：</a:t>
                </a:r>
                <a:endParaRPr lang="en-US" altLang="zh-CN" sz="2800" b="0" dirty="0"/>
              </a:p>
              <a:p>
                <a:endParaRPr lang="zh-CN" altLang="en-US" sz="2800" b="0" dirty="0"/>
              </a:p>
              <a:p>
                <a:r>
                  <a:rPr lang="zh-CN" altLang="en-US" sz="2800" b="0" dirty="0"/>
                  <a:t>1. 将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重写为矩阵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/>
                  <a:t> 的列空间。换句话说，找到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的生成集，并让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/>
                  <a:t> 成为具有这些列的矩阵。</a:t>
                </a:r>
              </a:p>
              <a:p>
                <a:r>
                  <a:rPr lang="zh-CN" altLang="en-US" sz="2800" b="0" dirty="0"/>
                  <a:t>2. 计算矩阵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b="0" dirty="0"/>
                  <a:t> 和向量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  <a:p>
                <a:r>
                  <a:rPr lang="zh-CN" altLang="en-US" sz="2800" b="0" dirty="0"/>
                  <a:t>3. 构造矩阵方程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关于未知向量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b="0" dirty="0"/>
                  <a:t>的增广矩阵，并进行行化简。</a:t>
                </a:r>
              </a:p>
              <a:p>
                <a:r>
                  <a:rPr lang="zh-CN" altLang="en-US" sz="2800" b="0" dirty="0"/>
                  <a:t>4. 选择一个解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b="0" dirty="0"/>
                  <a:t>。然后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r>
                  <a:rPr lang="en-US" altLang="zh-CN" sz="2800" b="0" i="0" dirty="0">
                    <a:latin typeface="+mj-lt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altLang="zh-CN" sz="2800" b="0" dirty="0"/>
              </a:p>
              <a:p>
                <a:r>
                  <a:rPr lang="zh-CN" altLang="en-US" sz="2800" b="0" dirty="0"/>
                  <a:t>结果总是一致的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1" y="1244600"/>
                <a:ext cx="8275558" cy="4880610"/>
              </a:xfrm>
              <a:prstGeom prst="rect">
                <a:avLst/>
              </a:prstGeom>
              <a:blipFill rotWithShape="1">
                <a:blip r:embed="rId2"/>
                <a:stretch>
                  <a:fillRect l="-6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5516" y="1412776"/>
                <a:ext cx="8712968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定理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设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为具有线性无关的列的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2400" b="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。则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可逆，且对于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中的所有向量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，我们有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b="0" dirty="0"/>
                  <a:t>.</a:t>
                </a:r>
                <a:endParaRPr lang="zh-CN" altLang="en-US" sz="2400" b="0" dirty="0"/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证明</a:t>
                </a:r>
                <a:r>
                  <a:rPr lang="en-US" altLang="zh-CN" sz="2400" b="0" dirty="0"/>
                  <a:t>. </a:t>
                </a:r>
                <a:r>
                  <a:rPr lang="zh-CN" altLang="en-US" sz="2400" b="0" dirty="0"/>
                  <a:t>若能证明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𝑁𝑢𝑙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)={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0}</m:t>
                    </m:r>
                  </m:oMath>
                </a14:m>
                <a:r>
                  <a:rPr lang="zh-CN" altLang="en-US" sz="2400" b="0" dirty="0"/>
                  <a:t>，根据可逆矩阵定理，它意味着可逆性。假设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。则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b="0" dirty="0"/>
                  <a:t>，因此根据正交分解性质有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r>
                  <a:rPr lang="zh-CN" altLang="en-US" sz="2400" b="0" dirty="0"/>
                  <a:t>，所以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，因此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在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𝑁𝑢𝑙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中。由于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的列是线性无关的，我们有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 dirty="0"/>
                  <a:t>，因此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𝑁𝑢𝑙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让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成为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中的向量，让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成为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的解。然后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400" b="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¯</m:t>
                        </m:r>
                      </m:e>
                      <m:sup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" y="1412776"/>
                <a:ext cx="8712968" cy="4154984"/>
              </a:xfrm>
              <a:prstGeom prst="rect">
                <a:avLst/>
              </a:prstGeom>
              <a:blipFill>
                <a:blip r:embed="rId3"/>
                <a:stretch>
                  <a:fillRect l="-1049" t="-1615" r="-1049" b="-2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/>
              <a:t>正交投影的性质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79512" y="1628800"/>
                <a:ext cx="8888904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dirty="0"/>
                  <a:t>设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 的子空间，并定义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为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，则：</a:t>
                </a:r>
              </a:p>
              <a:p>
                <a:r>
                  <a:rPr lang="zh-CN" altLang="en-US" sz="2800" b="0" dirty="0"/>
                  <a:t>1.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b="0" dirty="0"/>
                  <a:t>是线性变换。</a:t>
                </a:r>
              </a:p>
              <a:p>
                <a:r>
                  <a:rPr lang="zh-CN" altLang="en-US" sz="2800" b="0" dirty="0"/>
                  <a:t>2. 当且仅当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在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中时，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  <a:p>
                <a:r>
                  <a:rPr lang="zh-CN" altLang="en-US" sz="2800" b="0" dirty="0"/>
                  <a:t>3. 当且仅当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b="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中，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  <a:p>
                <a:r>
                  <a:rPr lang="zh-CN" altLang="en-US" sz="2800" b="0" dirty="0"/>
                  <a:t>4.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  <a:p>
                <a:r>
                  <a:rPr lang="zh-CN" altLang="en-US" sz="2800" b="0" dirty="0"/>
                  <a:t>5.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b="0" dirty="0"/>
                  <a:t>的值域范围是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628800"/>
                <a:ext cx="8888904" cy="3108543"/>
              </a:xfrm>
              <a:prstGeom prst="rect">
                <a:avLst/>
              </a:prstGeom>
              <a:blipFill rotWithShape="1">
                <a:blip r:embed="rId3"/>
                <a:stretch>
                  <a:fillRect l="-5" t="-1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/>
              <a:t>正交投影的标准矩阵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2661" y="1244600"/>
                <a:ext cx="8258678" cy="4765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dirty="0"/>
                  <a:t>通过评估标准坐标向量投影到子空间上的结果。</a:t>
                </a:r>
              </a:p>
              <a:p>
                <a:endParaRPr lang="zh-CN" altLang="en-US" sz="2800" b="0" dirty="0"/>
              </a:p>
              <a:p>
                <a:r>
                  <a:rPr lang="zh-CN" altLang="en-US" sz="2800" b="0" dirty="0"/>
                  <a:t>例（投影矩阵）</a:t>
                </a:r>
                <a:r>
                  <a:rPr lang="en-US" altLang="zh-CN" sz="2800" b="0" dirty="0"/>
                  <a:t>.</a:t>
                </a:r>
                <a:r>
                  <a:rPr lang="zh-CN" altLang="en-US" sz="2800" b="0" dirty="0"/>
                  <a:t> 设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b="0" dirty="0"/>
                  <a:t> 为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zh-CN" altLang="en-US" sz="2800" b="0" dirty="0"/>
                  <a:t> 中由向量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800" b="0" dirty="0"/>
                  <a:t>生成的直线，并由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定义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，计算对于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b="0" dirty="0"/>
                  <a:t>的标准矩阵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800" b="0" dirty="0"/>
              </a:p>
              <a:p>
                <a:r>
                  <a:rPr lang="zh-CN" altLang="en-US" sz="2800" b="0" dirty="0"/>
                  <a:t>解：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b="0" dirty="0"/>
                  <a:t>的列是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₁)=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en-US" sz="28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。我们有</a:t>
                </a:r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zh-C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altLang="zh-CN" sz="28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28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zh-CN" altLang="zh-CN" sz="2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zh-CN" altLang="zh-CN" sz="2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28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  <m:box>
                        <m:box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⟹</m:t>
                      </m:r>
                      <m:box>
                        <m:box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13</m:t>
                          </m:r>
                        </m:den>
                      </m:f>
                      <m:d>
                        <m:d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28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1" y="1244600"/>
                <a:ext cx="8258678" cy="4765215"/>
              </a:xfrm>
              <a:prstGeom prst="rect">
                <a:avLst/>
              </a:prstGeom>
              <a:blipFill rotWithShape="1">
                <a:blip r:embed="rId3"/>
                <a:stretch>
                  <a:fillRect l="-1"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48544" y="2492896"/>
            <a:ext cx="6019800" cy="1656184"/>
          </a:xfrm>
        </p:spPr>
        <p:txBody>
          <a:bodyPr/>
          <a:lstStyle/>
          <a:p>
            <a:r>
              <a:rPr lang="en-US" altLang="zh-CN" sz="4000" dirty="0"/>
              <a:t>6.4 </a:t>
            </a:r>
            <a:r>
              <a:rPr lang="zh-CN" altLang="en-US" sz="4000" dirty="0"/>
              <a:t>正交集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定义（范数）</a:t>
                </a:r>
                <a:r>
                  <a:rPr lang="zh-CN" altLang="en-US" sz="24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：</a:t>
                </a:r>
                <a:endParaRPr lang="en-US" sz="2400" dirty="0">
                  <a:latin typeface="黑体" panose="02010609060101010101" pitchFamily="2" charset="-122"/>
                  <a:cs typeface="黑体" panose="02010609060101010101" pitchFamily="2" charset="-122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向量空间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上的范数是一个函数：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  <m:m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↦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mr>
                    </m:m>
                  </m:oMath>
                </a14:m>
                <a:endParaRPr lang="en-US" sz="2400" dirty="0">
                  <a:latin typeface="黑体" panose="02010609060101010101" pitchFamily="2" charset="-122"/>
                  <a:cs typeface="黑体" panose="02010609060101010101" pitchFamily="2" charset="-122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𝒚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cs typeface="黑体" panose="02010609060101010101" pitchFamily="2" charset="-122"/>
                  </a:rPr>
                  <a:t>满足如下性质：</a:t>
                </a:r>
                <a:endParaRPr lang="en-US" altLang="zh-CN" sz="2400" dirty="0">
                  <a:latin typeface="黑体" panose="02010609060101010101" pitchFamily="2" charset="-122"/>
                  <a:cs typeface="黑体" panose="02010609060101010101" pitchFamily="2" charset="-122"/>
                </a:endParaRPr>
              </a:p>
              <a:p>
                <a:pPr lvl="2">
                  <a:spcBef>
                    <a:spcPts val="1270"/>
                  </a:spcBef>
                </a:pP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黑体" panose="02010609060101010101" pitchFamily="2" charset="-122"/>
                    <a:cs typeface="黑体" panose="02010609060101010101" pitchFamily="2" charset="-122"/>
                  </a:rPr>
                  <a:t>齐次性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(absolutely homogeneous)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000" b="0" i="0" dirty="0">
                  <a:solidFill>
                    <a:srgbClr val="121212"/>
                  </a:solidFill>
                  <a:effectLst/>
                  <a:latin typeface="黑体" panose="02010609060101010101" pitchFamily="2" charset="-122"/>
                  <a:cs typeface="黑体" panose="02010609060101010101" pitchFamily="2" charset="-122"/>
                </a:endParaRPr>
              </a:p>
              <a:p>
                <a:pPr lvl="2">
                  <a:spcBef>
                    <a:spcPts val="1270"/>
                  </a:spcBef>
                </a:pPr>
                <a:r>
                  <a:rPr lang="zh-CN" altLang="en-US" sz="2000" dirty="0">
                    <a:solidFill>
                      <a:srgbClr val="121212"/>
                    </a:solidFill>
                    <a:latin typeface="黑体" panose="02010609060101010101" pitchFamily="2" charset="-122"/>
                    <a:cs typeface="黑体" panose="02010609060101010101" pitchFamily="2" charset="-122"/>
                  </a:rPr>
                  <a:t>三角不等式：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121212"/>
                  </a:solidFill>
                  <a:latin typeface="黑体" panose="02010609060101010101" pitchFamily="2" charset="-122"/>
                  <a:cs typeface="黑体" panose="02010609060101010101" pitchFamily="2" charset="-122"/>
                </a:endParaRPr>
              </a:p>
              <a:p>
                <a:pPr lvl="2">
                  <a:spcBef>
                    <a:spcPts val="1270"/>
                  </a:spcBef>
                </a:pPr>
                <a:r>
                  <a:rPr lang="zh-CN" altLang="en-US" sz="2000" dirty="0">
                    <a:solidFill>
                      <a:srgbClr val="121212"/>
                    </a:solidFill>
                    <a:latin typeface="黑体" panose="02010609060101010101" pitchFamily="2" charset="-122"/>
                    <a:cs typeface="黑体" panose="02010609060101010101" pitchFamily="2" charset="-122"/>
                  </a:rPr>
                  <a:t>正定性</a:t>
                </a:r>
                <a:r>
                  <a:rPr lang="zh-CN" altLang="en-US" sz="2000" dirty="0">
                    <a:solidFill>
                      <a:srgbClr val="121212"/>
                    </a:solidFill>
                    <a:latin typeface="-apple-system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solidFill>
                      <a:srgbClr val="121212"/>
                    </a:solidFill>
                    <a:latin typeface="黑体" panose="02010609060101010101" pitchFamily="2" charset="-122"/>
                    <a:cs typeface="黑体" panose="02010609060101010101" pitchFamily="2" charset="-122"/>
                  </a:rPr>
                  <a:t> </a:t>
                </a:r>
                <a:r>
                  <a:rPr lang="en-US" altLang="zh-CN" sz="2800" dirty="0">
                    <a:solidFill>
                      <a:srgbClr val="12121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2800" dirty="0">
                    <a:solidFill>
                      <a:srgbClr val="121212"/>
                    </a:solidFill>
                    <a:latin typeface="黑体" panose="02010609060101010101" pitchFamily="2" charset="-122"/>
                    <a:cs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662" y="195753"/>
            <a:ext cx="7358114" cy="839929"/>
          </a:xfrm>
        </p:spPr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范数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869160"/>
            <a:ext cx="2287679" cy="94079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定义</a:t>
                </a:r>
                <a:r>
                  <a:rPr lang="zh-CN" altLang="en-US" sz="2400" dirty="0"/>
                  <a:t> 标准正交基</a:t>
                </a:r>
                <a:r>
                  <a:rPr lang="en-US" altLang="zh-CN" sz="2400" dirty="0"/>
                  <a:t>(Orthonormal Basis)</a:t>
                </a:r>
                <a:r>
                  <a:rPr lang="en-US" sz="24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i="0" dirty="0">
                    <a:latin typeface="+mj-lt"/>
                  </a:rPr>
                  <a:t>维向量</a:t>
                </a:r>
                <a:r>
                  <a:rPr lang="zh-CN" altLang="en-US" sz="2400" dirty="0"/>
                  <a:t>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上的基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，若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en-US" altLang="zh-CN" sz="2400" dirty="0"/>
                  <a:t>                        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  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zh-CN" altLang="en-US" sz="2400" dirty="0"/>
                  <a:t>这组基称为标准正交基，只满足第一条称作正交基</a:t>
                </a:r>
                <a:endParaRPr lang="en-US" altLang="zh-CN" sz="2400" dirty="0"/>
              </a:p>
              <a:p>
                <a:pPr>
                  <a:spcBef>
                    <a:spcPts val="1270"/>
                  </a:spcBef>
                </a:pPr>
                <a:r>
                  <a:rPr lang="zh-CN" altLang="en-US" sz="2400" b="0" dirty="0"/>
                  <a:t>例</a:t>
                </a:r>
                <a:r>
                  <a:rPr lang="en-US" altLang="zh-CN" sz="24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上的一组标准正交基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zh-CN" altLang="en-US" sz="2400" dirty="0"/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标准正交基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43528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b="0" dirty="0"/>
                  <a:t>之前讨论的都是有限维向量的内积</a:t>
                </a:r>
                <a:r>
                  <a:rPr lang="zh-CN" altLang="en-US" sz="2800" dirty="0"/>
                  <a:t>，可以把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0" indent="0">
                  <a:spcBef>
                    <a:spcPts val="1270"/>
                  </a:spcBef>
                  <a:buNone/>
                </a:pPr>
                <a:r>
                  <a:rPr lang="zh-CN" altLang="en-US" sz="2800" b="0" dirty="0"/>
                  <a:t>看成有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b="0" dirty="0"/>
                  <a:t>个函数值的函数，内积的概念可以推广到无限维或者连续值函数上，分量和就变成了积分</a:t>
                </a:r>
                <a:endParaRPr lang="en-US" sz="2800" b="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两个函数的内积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例：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435280" cy="5328592"/>
              </a:xfrm>
              <a:blipFill rotWithShape="1">
                <a:blip r:embed="rId3"/>
                <a:stretch>
                  <a:fillRect t="-8" r="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函数的内积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94" y="4293096"/>
            <a:ext cx="2785140" cy="2361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245683" y="5041695"/>
                <a:ext cx="328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83" y="5041695"/>
                <a:ext cx="32804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8" t="-93" r="19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dirty="0"/>
              </a:p>
              <a:p>
                <a:pPr lvl="0">
                  <a:spcBef>
                    <a:spcPts val="0"/>
                  </a:spcBef>
                </a:pPr>
                <a:r>
                  <a:rPr lang="zh-CN" altLang="en-US" sz="2740" dirty="0"/>
                  <a:t>例：集合中函数彼此正交，张成一个周期性偶函数的函数子空间，将函数投影到这个子空间是傅里叶级数背后的思想。</a:t>
                </a:r>
                <a:endParaRPr lang="en-US" altLang="zh-CN" sz="2740" dirty="0"/>
              </a:p>
              <a:p>
                <a:pPr marL="0" lvl="0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40" b="0" i="1" smtClean="0">
                          <a:latin typeface="Cambria Math" panose="02040503050406030204" pitchFamily="18" charset="0"/>
                        </a:rPr>
                        <m:t>{1,</m:t>
                      </m:r>
                      <m:func>
                        <m:funcPr>
                          <m:ctrlPr>
                            <a:rPr lang="en-US" altLang="zh-CN" sz="274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74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74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274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74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74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274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74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74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740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altLang="zh-CN" sz="274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函数的内积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正交集与基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0" y="1244600"/>
                <a:ext cx="9144000" cy="4901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/>
                  <a:t>定理</a:t>
                </a:r>
                <a:r>
                  <a:rPr lang="en-US" altLang="zh-CN" sz="2800" dirty="0"/>
                  <a:t>.</a:t>
                </a:r>
                <a:r>
                  <a:rPr lang="zh-CN" altLang="en-US" sz="2800" b="0" dirty="0"/>
                  <a:t> 正交集是线性无关的。因此，它是其生成空间的基</a:t>
                </a:r>
                <a:endParaRPr lang="en-US" altLang="zh-CN" sz="2800" b="0" dirty="0"/>
              </a:p>
              <a:p>
                <a:endParaRPr lang="zh-CN" altLang="en-US" sz="2800" b="0" dirty="0"/>
              </a:p>
              <a:p>
                <a:r>
                  <a:rPr lang="zh-CN" altLang="en-US" sz="2800" b="0" dirty="0"/>
                  <a:t>证明：假设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₁,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dirty="0"/>
                  <a:t>是正交的。我们需要证明方程</a:t>
                </a:r>
                <a:endParaRPr lang="en-US" altLang="zh-CN" sz="2800" b="0" dirty="0"/>
              </a:p>
              <a:p>
                <a:pPr algn="ctr"/>
                <a:r>
                  <a:rPr lang="zh-CN" alt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b="0" dirty="0"/>
                  <a:t>，</a:t>
                </a:r>
                <a:endParaRPr lang="en-US" altLang="zh-CN" sz="2800" b="0" dirty="0"/>
              </a:p>
              <a:p>
                <a:r>
                  <a:rPr lang="zh-CN" altLang="en-US" sz="2800" b="0" dirty="0"/>
                  <a:t>只有一个平凡解</a:t>
                </a:r>
                <a14:m>
                  <m:oMath xmlns:m="http://schemas.openxmlformats.org/officeDocument/2006/math"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₁ =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=…=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8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b="0" dirty="0"/>
                  <a:t>。</a:t>
                </a:r>
                <a:endParaRPr lang="en-US" altLang="zh-CN" sz="2800" b="0" dirty="0"/>
              </a:p>
              <a:p>
                <a:r>
                  <a:rPr lang="zh-CN" altLang="en-US" sz="2800" b="0" dirty="0"/>
                  <a:t>将该方程两边与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zh-CN" altLang="en-US" sz="2800" b="0" dirty="0"/>
                  <a:t>的点积相加可得出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0 = 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aln/>
                        </m:rP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  <m:t>+···+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zh-CN" altLang="en-US" sz="2800" b="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8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800" b="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8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800" b="0" i="1" dirty="0">
                          <a:latin typeface="Cambria Math" panose="02040503050406030204" pitchFamily="18" charset="0"/>
                        </a:rPr>
                        <m:t>+ ··· +</m:t>
                      </m:r>
                      <m:sSub>
                        <m:sSubPr>
                          <m:ctrlP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zh-CN" altLang="en-US" sz="28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zh-CN" altLang="en-US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zh-CN" altLang="en-US" sz="2800" b="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800" b="0" i="1" dirty="0">
                          <a:latin typeface="Cambria Math" panose="02040503050406030204" pitchFamily="18" charset="0"/>
                        </a:rPr>
                        <m:t>₁</m:t>
                      </m:r>
                      <m:r>
                        <a:rPr lang="en-US" altLang="zh-CN" sz="2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800" b="0" i="1" dirty="0">
                          <a:latin typeface="Cambria Math" panose="02040503050406030204" pitchFamily="18" charset="0"/>
                        </a:rPr>
                        <m:t>₁)</m:t>
                      </m:r>
                    </m:oMath>
                  </m:oMathPara>
                </a14:m>
                <a:endParaRPr lang="en-US" altLang="zh-CN" sz="2800" b="0" dirty="0"/>
              </a:p>
              <a:p>
                <a:r>
                  <a:rPr lang="zh-CN" altLang="en-US" sz="2800" b="0" dirty="0"/>
                  <a:t>因为当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2800" b="0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b="0" dirty="0"/>
                  <a:t>。由于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₁≠0</m:t>
                    </m:r>
                  </m:oMath>
                </a14:m>
                <a:r>
                  <a:rPr lang="zh-CN" altLang="en-US" sz="2800" b="0" dirty="0"/>
                  <a:t>，有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₁·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₁≠0</m:t>
                    </m:r>
                  </m:oMath>
                </a14:m>
                <a:r>
                  <a:rPr lang="zh-CN" altLang="en-US" sz="2800" b="0" dirty="0"/>
                  <a:t>，所以 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₁=0</m:t>
                    </m:r>
                  </m:oMath>
                </a14:m>
                <a:r>
                  <a:rPr lang="zh-CN" altLang="en-US" sz="2800" b="0" dirty="0"/>
                  <a:t>。类似地，与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0" dirty="0"/>
                  <a:t>取点积可知每个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4600"/>
                <a:ext cx="9144000" cy="4901342"/>
              </a:xfrm>
              <a:prstGeom prst="rect">
                <a:avLst/>
              </a:prstGeom>
              <a:blipFill>
                <a:blip r:embed="rId3"/>
                <a:stretch>
                  <a:fillRect l="-1333" t="-1617" r="-600" b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迭代地从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800" dirty="0"/>
                  <a:t>的任何基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sz="2800" dirty="0"/>
                  <a:t>构造正交基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sz="2800" dirty="0"/>
                  <a:t>，核心是投影：</a:t>
                </a:r>
                <a:endParaRPr lang="en-US" altLang="zh-CN" sz="28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≔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黑体" panose="02010609060101010101" pitchFamily="2" charset="-122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en-US" altLang="zh-CN" sz="2400" b="0" dirty="0">
                    <a:ea typeface="黑体" panose="02010609060101010101" pitchFamily="2" charset="-12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≔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span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=2,…,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𝑛</m:t>
                    </m:r>
                  </m:oMath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个基向量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被投影到由前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/>
                  <a:t>个构造的正交向量张成的子空间上，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减去投影得到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dirty="0"/>
                  <a:t>与这个子空间正交，重复此过程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得到的基归一化就得到标准正交基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Gram-Schmidt</a:t>
            </a:r>
            <a:r>
              <a:rPr lang="zh-CN" altLang="en-US" dirty="0"/>
              <a:t>正交化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-118864" y="1196752"/>
                <a:ext cx="9587408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例：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有基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使用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Gram-Schmidt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正交化</a:t>
                </a:r>
                <a:endParaRPr lang="en-US" altLang="zh-CN" sz="2400" dirty="0">
                  <a:latin typeface="黑体" panose="02010609060101010101" pitchFamily="2" charset="-122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</a:rPr>
                  <a:t>,</a:t>
                </a: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:=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>
                            <a:effectLst/>
                            <a:latin typeface="Georgia" panose="02040502050405020303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span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∥"/>
                                <m:endChr m:val="∥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</a:rPr>
                  <a:t>.</a:t>
                </a:r>
              </a:p>
              <a:p>
                <a:pPr marL="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18864" y="1196752"/>
                <a:ext cx="9587408" cy="5328592"/>
              </a:xfrm>
              <a:blipFill rotWithShape="1">
                <a:blip r:embed="rId3"/>
                <a:stretch>
                  <a:fillRect l="1" t="-8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Gram-Schmidt</a:t>
            </a:r>
            <a:r>
              <a:rPr lang="zh-CN" altLang="en-US" dirty="0"/>
              <a:t>正交化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7" y="4156593"/>
            <a:ext cx="8981006" cy="225631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给定仿射空间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800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800" dirty="0"/>
                  <a:t>的基向量：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转化为已知，从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中减去支撑点：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上的投影后再加上支撑点，得到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上投影：</a:t>
                </a:r>
                <a:endParaRPr lang="en-US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仿射子空间上的投影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284984"/>
            <a:ext cx="6649905" cy="302463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给定仿射空间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800" dirty="0"/>
                  <a:t>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800" dirty="0"/>
                  <a:t>的基向量：</a:t>
                </a:r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上投影：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的距离与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/>
                  <a:t>的距离相等：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r>
                  <a:rPr lang="en-US" sz="24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仿射子空间上的投影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758449"/>
            <a:ext cx="6624736" cy="3012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48544" y="2492896"/>
            <a:ext cx="6019800" cy="1656184"/>
          </a:xfrm>
        </p:spPr>
        <p:txBody>
          <a:bodyPr/>
          <a:lstStyle/>
          <a:p>
            <a:r>
              <a:rPr lang="en-US" altLang="zh-CN" sz="4000" dirty="0"/>
              <a:t>6.5 </a:t>
            </a:r>
            <a:r>
              <a:rPr lang="zh-CN" altLang="en-US" sz="4000" dirty="0"/>
              <a:t>最小均方误差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404664"/>
            <a:ext cx="7358114" cy="617341"/>
          </a:xfrm>
        </p:spPr>
        <p:txBody>
          <a:bodyPr/>
          <a:lstStyle/>
          <a:p>
            <a:r>
              <a:rPr lang="zh-CN" altLang="en-US" dirty="0"/>
              <a:t>最小二乘解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797022"/>
            <a:ext cx="4032448" cy="155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3970" y="1103496"/>
                <a:ext cx="846043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 矩阵，设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中的向量。矩阵方程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的最小二乘解是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，满足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1" dirty="0">
                          <a:latin typeface="Cambria Math" panose="02040503050406030204" pitchFamily="18" charset="0"/>
                        </a:rPr>
                        <m:t>di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st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中的所有其他向量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0" y="1103496"/>
                <a:ext cx="8460431" cy="1569660"/>
              </a:xfrm>
              <a:prstGeom prst="rect">
                <a:avLst/>
              </a:prstGeom>
              <a:blipFill rotWithShape="1">
                <a:blip r:embed="rId4"/>
                <a:stretch>
                  <a:fillRect l="-7" t="-32" r="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36938" y="4476188"/>
                <a:ext cx="8294494" cy="48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的一个最小二乘解是方程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col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的解。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38" y="4476188"/>
                <a:ext cx="8294494" cy="481965"/>
              </a:xfrm>
              <a:prstGeom prst="rect">
                <a:avLst/>
              </a:prstGeom>
              <a:blipFill rotWithShape="1">
                <a:blip r:embed="rId5"/>
                <a:stretch>
                  <a:fillRect l="-4" t="-15" r="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661248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例：</a:t>
                </a:r>
                <a:endParaRPr 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曼哈顿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范数：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欧几里得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范数：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naryPr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ra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for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≥1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范数：向量中非零元个数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∞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∞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max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矩阵弗罗贝尼乌斯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Frobenius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范数：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𝑭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+mn-ea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00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+mn-ea"/>
                            </a:rPr>
                            <m:t>tr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𝑨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661248"/>
              </a:xfrm>
              <a:blipFill rotWithShape="1">
                <a:blip r:embed="rId3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范数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最小二乘问题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找到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在子空间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的投影</a:t>
                </a:r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𝐶𝑜𝑙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有解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具有性质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正交，则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定理：最小二乘解集与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解集一致。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-4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332656"/>
            <a:ext cx="7358114" cy="648816"/>
          </a:xfrm>
        </p:spPr>
        <p:txBody>
          <a:bodyPr/>
          <a:lstStyle/>
          <a:p>
            <a:r>
              <a:rPr lang="zh-CN" altLang="en-US" dirty="0"/>
              <a:t>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1264" y="1340768"/>
                <a:ext cx="8291264" cy="38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定理</a:t>
                </a:r>
                <a:r>
                  <a:rPr lang="en-US" altLang="zh-CN" sz="2400" b="0" dirty="0"/>
                  <a:t>.</a:t>
                </a:r>
                <a:r>
                  <a:rPr lang="zh-CN" altLang="en-US" sz="2400" b="0" dirty="0"/>
                  <a:t> 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 矩阵，设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 中的向量。以下是等价的：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1.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有唯一的最小二乘解。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2.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 的各列线性无关。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是可逆的。</a:t>
                </a:r>
              </a:p>
              <a:p>
                <a:pPr algn="just"/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在这种情况下，最小二乘解是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64" y="1340768"/>
                <a:ext cx="8291264" cy="3802380"/>
              </a:xfrm>
              <a:prstGeom prst="rect">
                <a:avLst/>
              </a:prstGeom>
              <a:blipFill rotWithShape="1">
                <a:blip r:embed="rId2"/>
                <a:stretch>
                  <a:fillRect l="-7"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最佳逼近实例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996952"/>
            <a:ext cx="2467381" cy="36160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182" y="1244600"/>
            <a:ext cx="84012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dirty="0"/>
              <a:t>例（最佳拟合线）</a:t>
            </a:r>
            <a:r>
              <a:rPr lang="en-US" altLang="zh-CN" sz="2400" b="0" dirty="0"/>
              <a:t>. </a:t>
            </a:r>
            <a:r>
              <a:rPr lang="zh-CN" altLang="en-US" sz="2400" b="0" dirty="0"/>
              <a:t>假设我们测量了三个数据点 (0,6)， (1,0)， (2,0)，并且我们针对这些数据的模型断言这些点应该位于一条线上。当然，这三个点实际上并不位于一条线上，但这可能是由于我们的测量错误造成的。我们如何预测它们应该位于哪条线上？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最佳逼近实例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6967" y="1220228"/>
                <a:ext cx="821556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非垂直线的一般方程是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𝑀𝑥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  <a:p>
                <a:r>
                  <a:rPr lang="zh-CN" altLang="en-US" sz="2400" b="0" dirty="0"/>
                  <a:t>如果我们的三个数据点位于这条线上，那么以下方程将得到满足：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6=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67" y="1220228"/>
                <a:ext cx="8215561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1" t="-1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最佳逼近实例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9532" y="1412776"/>
                <a:ext cx="8424936" cy="3518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/>
                  <a:t>已知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b="0" dirty="0"/>
                  <a:t> 和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dirty="0"/>
                  <a:t>。由于这三个点实际上并不在一条线上，因此没有实际的解，因此我们计算最小二乘解。</a:t>
                </a:r>
              </a:p>
              <a:p>
                <a:r>
                  <a:rPr lang="zh-CN" altLang="en-US" sz="2400" b="0" dirty="0"/>
                  <a:t>将线性方程式转化为矩阵形式，我们试图求解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b="0" dirty="0"/>
              </a:p>
              <a:p>
                <a:r>
                  <a:rPr lang="zh-CN" altLang="en-US" sz="2400" b="0" dirty="0"/>
                  <a:t>我们在这个例子中要解决这个最小二乘问题：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/>
                  <a:t>的唯一最小二乘解是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e>
                    </m:d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0" dirty="0"/>
                  <a:t>，因此最佳拟合线是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=−3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412776"/>
                <a:ext cx="8424936" cy="3518535"/>
              </a:xfrm>
              <a:prstGeom prst="rect">
                <a:avLst/>
              </a:prstGeom>
              <a:blipFill rotWithShape="1">
                <a:blip r:embed="rId2"/>
                <a:stretch>
                  <a:fillRect l="-1" t="-15" r="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最佳逼近实例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823" y="1484784"/>
            <a:ext cx="2764353" cy="4896272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最佳逼近（椭圆）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544" y="1244600"/>
            <a:ext cx="8280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/>
              <a:t>通过下列点，找到椭圆的最佳逼近</a:t>
            </a:r>
            <a:r>
              <a:rPr lang="en-US" altLang="zh-CN" sz="2400" b="0" dirty="0"/>
              <a:t>(0, 2), (2, 1), (1, -1), (-1, -2), (-3, 1), (-1, 1).</a:t>
            </a:r>
            <a:endParaRPr lang="zh-CN" altLang="en-US" sz="2400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4" y="2276872"/>
            <a:ext cx="6458851" cy="425826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332656"/>
            <a:ext cx="7358114" cy="67352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最佳逼近（椭圆）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4197" y="1124744"/>
                <a:ext cx="833734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0" dirty="0"/>
                  <a:t>解</a:t>
                </a:r>
                <a:r>
                  <a:rPr lang="en-US" altLang="zh-CN" sz="2400" b="0" dirty="0"/>
                  <a:t>.</a:t>
                </a:r>
                <a:r>
                  <a:rPr lang="zh-CN" altLang="en-US" sz="2400" b="0" dirty="0"/>
                  <a:t> 椭圆（实际上，非退化圆锥曲线）的一般方程为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² + 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² + 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𝐶𝑥𝑦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𝐷𝑥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𝐸𝑦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zh-CN" altLang="en-US" sz="2400" b="0" dirty="0"/>
              </a:p>
              <a:p>
                <a:pPr algn="just"/>
                <a:r>
                  <a:rPr lang="zh-CN" altLang="en-US" sz="2400" b="0" dirty="0"/>
                  <a:t>这是一个隐式方程，椭圆是方程所有解的集合，就像单位圆是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的解的集合一样。说我们的数据点位于椭圆上意味着上述方程满足给定的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b="0" dirty="0"/>
                  <a:t>值。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97" y="1124744"/>
                <a:ext cx="8337340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4" t="-8" r="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92482" y="3284984"/>
                <a:ext cx="8640960" cy="2858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zh-CN" altLang="en-US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zh-CN" altLang="en-US" sz="24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b="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 =0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2" y="3284984"/>
                <a:ext cx="8640960" cy="2858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最佳逼近（椭圆）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0693" y="1556792"/>
                <a:ext cx="7956884" cy="4641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我们计算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36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box>
                        <m:box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400" b="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93" y="1556792"/>
                <a:ext cx="7956884" cy="4641079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最佳逼近（椭圆）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99592" y="1523921"/>
                <a:ext cx="8064896" cy="411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>
                    <a:ea typeface="+mn-ea"/>
                    <a:cs typeface="Times New Roman" panose="02020603050405020304" pitchFamily="18" charset="0"/>
                  </a:rPr>
                  <a:t>最小二乘的解是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b="0" i="1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405/266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89/133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201/133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123/266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smtClean="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687/133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effectLst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0" dirty="0">
                    <a:effectLst/>
                    <a:ea typeface="+mn-ea"/>
                    <a:cs typeface="Times New Roman" panose="02020603050405020304" pitchFamily="18" charset="0"/>
                  </a:rPr>
                  <a:t>所以，最佳拟合椭圆是</a:t>
                </a:r>
                <a:endParaRPr lang="en-US" altLang="zh-CN" sz="2400" b="0" dirty="0">
                  <a:effectLst/>
                  <a:ea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405</m:t>
                          </m:r>
                        </m:num>
                        <m:den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266</m:t>
                          </m:r>
                        </m:den>
                      </m:f>
                      <m:sSup>
                        <m:sSup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89</m:t>
                          </m:r>
                        </m:num>
                        <m:den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133</m:t>
                          </m:r>
                        </m:den>
                      </m:f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𝑥𝑦</m:t>
                      </m:r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201</m:t>
                          </m:r>
                        </m:num>
                        <m:den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133</m:t>
                          </m:r>
                        </m:den>
                      </m:f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123</m:t>
                          </m:r>
                        </m:num>
                        <m:den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266</m:t>
                          </m:r>
                        </m:den>
                      </m:f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687</m:t>
                          </m:r>
                        </m:num>
                        <m:den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133</m:t>
                          </m:r>
                        </m:den>
                      </m:f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400" b="0" dirty="0">
                  <a:effectLst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sz="2400" b="0" dirty="0">
                    <a:effectLst/>
                    <a:ea typeface="+mn-ea"/>
                    <a:cs typeface="Times New Roman" panose="02020603050405020304" pitchFamily="18" charset="0"/>
                  </a:rPr>
                  <a:t>乘以</a:t>
                </a:r>
                <a:r>
                  <a:rPr lang="en-US" altLang="zh-CN" sz="2400" b="0" dirty="0">
                    <a:effectLst/>
                    <a:ea typeface="+mn-ea"/>
                    <a:cs typeface="Times New Roman" panose="02020603050405020304" pitchFamily="18" charset="0"/>
                  </a:rPr>
                  <a:t>266</a:t>
                </a:r>
                <a:r>
                  <a:rPr lang="zh-CN" altLang="en-US" sz="2400" b="0" dirty="0">
                    <a:effectLst/>
                    <a:ea typeface="+mn-ea"/>
                    <a:cs typeface="Times New Roman" panose="02020603050405020304" pitchFamily="18" charset="0"/>
                  </a:rPr>
                  <a:t>，我们可以将其写成</a:t>
                </a:r>
                <a:endParaRPr lang="en-US" altLang="zh-CN" sz="2400" b="0" dirty="0">
                  <a:ea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266</m:t>
                      </m:r>
                      <m:sSup>
                        <m:sSup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+405</m:t>
                      </m:r>
                      <m:sSup>
                        <m:sSupPr>
                          <m:ctrlPr>
                            <a:rPr lang="zh-CN" altLang="zh-CN" sz="2400" b="0" i="1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smtClean="0">
                              <a:effectLst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178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𝑥𝑦</m:t>
                      </m:r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+402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123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smtClean="0"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1374=0.</m:t>
                      </m:r>
                    </m:oMath>
                  </m:oMathPara>
                </a14:m>
                <a:endParaRPr lang="zh-CN" altLang="zh-CN" sz="2400" b="0" dirty="0">
                  <a:effectLst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523921"/>
                <a:ext cx="8064896" cy="4115294"/>
              </a:xfrm>
              <a:prstGeom prst="rect">
                <a:avLst/>
              </a:prstGeom>
              <a:blipFill rotWithShape="1">
                <a:blip r:embed="rId3"/>
                <a:stretch>
                  <a:fillRect l="-5" t="-14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464496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例：</a:t>
                </a:r>
                <a:endParaRPr lang="en-US" sz="2800" dirty="0"/>
              </a:p>
              <a:p>
                <a:pPr lvl="1">
                  <a:lnSpc>
                    <a:spcPct val="150000"/>
                  </a:lnSpc>
                  <a:spcBef>
                    <a:spcPts val="127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2400" dirty="0"/>
                  <a:t>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400" dirty="0"/>
                  <a:t>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/>
                  <a:t>,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464496"/>
              </a:xfrm>
              <a:blipFill rotWithShape="1">
                <a:blip r:embed="rId3"/>
                <a:stretch>
                  <a:fillRect t="-9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范数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31739" y="4921807"/>
            <a:ext cx="4680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latin typeface="黑体" panose="02010609060101010101" pitchFamily="2" charset="-122"/>
                <a:ea typeface="黑体" panose="02010609060101010101" pitchFamily="2" charset="-122"/>
              </a:rPr>
              <a:t>参数</a:t>
            </a:r>
            <a:r>
              <a:rPr lang="en-US" altLang="zh-CN" sz="2400" b="0" dirty="0">
                <a:latin typeface="黑体" panose="02010609060101010101" pitchFamily="2" charset="-122"/>
                <a:ea typeface="黑体" panose="02010609060101010101" pitchFamily="2" charset="-122"/>
              </a:rPr>
              <a:t>q</a:t>
            </a:r>
            <a:r>
              <a:rPr lang="zh-CN" altLang="en-US" sz="2400" b="0" dirty="0">
                <a:latin typeface="黑体" panose="02010609060101010101" pitchFamily="2" charset="-122"/>
                <a:ea typeface="黑体" panose="02010609060101010101" pitchFamily="2" charset="-122"/>
              </a:rPr>
              <a:t>的各种值的正则化项的轮廓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017603"/>
            <a:ext cx="7622299" cy="168443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最佳逼近（椭圆）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686" y="1486454"/>
            <a:ext cx="5145618" cy="3444534"/>
          </a:xfrm>
        </p:spPr>
      </p:pic>
      <p:sp>
        <p:nvSpPr>
          <p:cNvPr id="4" name="文本框 3"/>
          <p:cNvSpPr txBox="1"/>
          <p:nvPr/>
        </p:nvSpPr>
        <p:spPr>
          <a:xfrm>
            <a:off x="571472" y="5017448"/>
            <a:ext cx="81009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dirty="0"/>
              <a:t>高斯发明了最小二乘法来寻找最佳拟合椭圆：他正确地预测了 1801 年小行星谷神星经过太阳后方时的（椭圆）轨道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例：</a:t>
                </a:r>
                <a:endParaRPr lang="en-US" sz="28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000" dirty="0"/>
                  <a:t>曼哈顿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00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000" dirty="0"/>
                  <a:t>欧几里得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endParaRPr lang="en-US" altLang="zh-CN" sz="20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altLang="zh-CN" sz="2000" dirty="0"/>
              </a:p>
              <a:p>
                <a:pPr lvl="1">
                  <a:spcBef>
                    <a:spcPts val="1270"/>
                  </a:spcBef>
                </a:pPr>
                <a:endParaRPr lang="en-US" altLang="zh-CN" sz="2000" dirty="0"/>
              </a:p>
              <a:p>
                <a:pPr lvl="1">
                  <a:spcBef>
                    <a:spcPts val="127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3"/>
                <a:stretch>
                  <a:fillRect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范数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789040"/>
            <a:ext cx="4463500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/>
              <a:lstStyle/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（特殊的内积）点积</a:t>
                </a:r>
                <a:r>
                  <a:rPr lang="en-US" sz="2800" b="0" dirty="0"/>
                  <a:t>: </a:t>
                </a:r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i="0" dirty="0">
                    <a:latin typeface="+mj-lt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/>
                  <a:t>，点积：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>
                  <a:spcBef>
                    <a:spcPts val="1270"/>
                  </a:spcBef>
                </a:pPr>
                <a:r>
                  <a:rPr lang="zh-CN" altLang="en-US" sz="2800" dirty="0"/>
                  <a:t>一般的内积</a:t>
                </a:r>
                <a:r>
                  <a:rPr lang="en-US" altLang="zh-CN" sz="2800" dirty="0"/>
                  <a:t>: </a:t>
                </a:r>
                <a:endParaRPr lang="en-US" altLang="zh-CN" sz="2800" b="0" dirty="0"/>
              </a:p>
              <a:p>
                <a:pPr lvl="1">
                  <a:spcBef>
                    <a:spcPts val="1270"/>
                  </a:spcBef>
                </a:pPr>
                <a:r>
                  <a:rPr lang="zh-CN" altLang="en-US" sz="2400" dirty="0"/>
                  <a:t>双线性</a:t>
                </a:r>
                <a:r>
                  <a:rPr lang="en-US" altLang="zh-CN" sz="2400" dirty="0"/>
                  <a:t>(bilinear)</a:t>
                </a:r>
                <a:r>
                  <a:rPr lang="zh-CN" altLang="en-US" sz="2400" dirty="0"/>
                  <a:t>映射，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𝜓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cs typeface="+mn-cs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𝜓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cs typeface="+mn-cs"/>
                </a:endParaRPr>
              </a:p>
              <a:p>
                <a:pPr lvl="1">
                  <a:spcBef>
                    <a:spcPts val="127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</m:oMath>
                </a14:m>
                <a:r>
                  <a:rPr lang="zh-CN" altLang="en-US" sz="2400" dirty="0">
                    <a:cs typeface="+mn-cs"/>
                  </a:rPr>
                  <a:t>要满足两个性质：</a:t>
                </a:r>
                <a:endParaRPr lang="en-US" altLang="zh-CN" sz="2400" dirty="0">
                  <a:cs typeface="+mn-cs"/>
                </a:endParaRPr>
              </a:p>
              <a:p>
                <a:pPr lvl="2">
                  <a:spcBef>
                    <a:spcPts val="1270"/>
                  </a:spcBef>
                </a:pPr>
                <a:r>
                  <a:rPr lang="zh-CN" altLang="en-US" sz="2000" dirty="0">
                    <a:cs typeface="+mn-cs"/>
                  </a:rPr>
                  <a:t>对称：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000" dirty="0">
                  <a:cs typeface="+mn-cs"/>
                </a:endParaRPr>
              </a:p>
              <a:p>
                <a:pPr lvl="2">
                  <a:spcBef>
                    <a:spcPts val="1270"/>
                  </a:spcBef>
                </a:pPr>
                <a:r>
                  <a:rPr lang="zh-CN" altLang="en-US" sz="2000" dirty="0">
                    <a:cs typeface="+mn-cs"/>
                  </a:rPr>
                  <a:t>正定：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\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+mn-cs"/>
                      </a:rPr>
                      <m:t>0}: 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 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>
                  <a:cs typeface="+mn-cs"/>
                </a:endParaRPr>
              </a:p>
              <a:p>
                <a:pPr marL="457200" lvl="1" indent="0">
                  <a:spcBef>
                    <a:spcPts val="127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>
                <a:blip r:embed="rId3"/>
                <a:stretch>
                  <a:fillRect l="-741" t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内积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3MjAzOGI1ZWM1NjI3YTE0MjIzZDIwNTMwM2NhZj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5524</Words>
  <Application>Microsoft Office PowerPoint</Application>
  <PresentationFormat>全屏显示(4:3)</PresentationFormat>
  <Paragraphs>548</Paragraphs>
  <Slides>70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-apple-system</vt:lpstr>
      <vt:lpstr>等线</vt:lpstr>
      <vt:lpstr>黑体</vt:lpstr>
      <vt:lpstr>Arial</vt:lpstr>
      <vt:lpstr>Arial Black</vt:lpstr>
      <vt:lpstr>Calibri</vt:lpstr>
      <vt:lpstr>Cambria Math</vt:lpstr>
      <vt:lpstr>Georgia</vt:lpstr>
      <vt:lpstr>Times New Roman</vt:lpstr>
      <vt:lpstr>Wingdings</vt:lpstr>
      <vt:lpstr>CAS</vt:lpstr>
      <vt:lpstr>人工智能数学基础</vt:lpstr>
      <vt:lpstr>思维导图</vt:lpstr>
      <vt:lpstr>正交</vt:lpstr>
      <vt:lpstr>6.1 范数与内积</vt:lpstr>
      <vt:lpstr>6.1范数</vt:lpstr>
      <vt:lpstr>范数</vt:lpstr>
      <vt:lpstr>范数</vt:lpstr>
      <vt:lpstr>范数</vt:lpstr>
      <vt:lpstr>内积</vt:lpstr>
      <vt:lpstr>内积</vt:lpstr>
      <vt:lpstr>二次型</vt:lpstr>
      <vt:lpstr>二次型与特征值</vt:lpstr>
      <vt:lpstr>对称正定矩阵</vt:lpstr>
      <vt:lpstr>对称正定矩阵</vt:lpstr>
      <vt:lpstr>对称正定矩阵</vt:lpstr>
      <vt:lpstr>长度和距离</vt:lpstr>
      <vt:lpstr>长度和距离</vt:lpstr>
      <vt:lpstr>长度和距离</vt:lpstr>
      <vt:lpstr>长度和距离</vt:lpstr>
      <vt:lpstr>长度和距离</vt:lpstr>
      <vt:lpstr>角度</vt:lpstr>
      <vt:lpstr>练习</vt:lpstr>
      <vt:lpstr>正交</vt:lpstr>
      <vt:lpstr>正交矩阵</vt:lpstr>
      <vt:lpstr>6.2 正交补</vt:lpstr>
      <vt:lpstr>正交补</vt:lpstr>
      <vt:lpstr>正交补</vt:lpstr>
      <vt:lpstr>正交补</vt:lpstr>
      <vt:lpstr>正交补</vt:lpstr>
      <vt:lpstr>行空间</vt:lpstr>
      <vt:lpstr>6.3 正交投影</vt:lpstr>
      <vt:lpstr>数据压缩</vt:lpstr>
      <vt:lpstr>正交投影</vt:lpstr>
      <vt:lpstr>正交投影</vt:lpstr>
      <vt:lpstr>正交分解</vt:lpstr>
      <vt:lpstr>示例</vt:lpstr>
      <vt:lpstr>正交投影</vt:lpstr>
      <vt:lpstr>一维子空间上的投影</vt:lpstr>
      <vt:lpstr>一维子空间上的投影</vt:lpstr>
      <vt:lpstr>一维子空间上的投影</vt:lpstr>
      <vt:lpstr>一般子空间上的投影</vt:lpstr>
      <vt:lpstr>一般子空间上的投影</vt:lpstr>
      <vt:lpstr>一般子空间上的投影</vt:lpstr>
      <vt:lpstr>一般子空间上的投影</vt:lpstr>
      <vt:lpstr>计算正交分解</vt:lpstr>
      <vt:lpstr>正交投影公式</vt:lpstr>
      <vt:lpstr>正交投影的性质</vt:lpstr>
      <vt:lpstr>正交投影的标准矩阵</vt:lpstr>
      <vt:lpstr>6.4 正交集</vt:lpstr>
      <vt:lpstr>标准正交基</vt:lpstr>
      <vt:lpstr>函数的内积</vt:lpstr>
      <vt:lpstr>函数的内积</vt:lpstr>
      <vt:lpstr>正交集与基</vt:lpstr>
      <vt:lpstr>Gram-Schmidt正交化</vt:lpstr>
      <vt:lpstr>Gram-Schmidt正交化</vt:lpstr>
      <vt:lpstr>仿射子空间上的投影</vt:lpstr>
      <vt:lpstr>仿射子空间上的投影</vt:lpstr>
      <vt:lpstr>6.5 最小均方误差</vt:lpstr>
      <vt:lpstr>最小二乘解</vt:lpstr>
      <vt:lpstr>最小二乘问题</vt:lpstr>
      <vt:lpstr>最小二乘解</vt:lpstr>
      <vt:lpstr>最佳逼近实例</vt:lpstr>
      <vt:lpstr>最佳逼近实例</vt:lpstr>
      <vt:lpstr>最佳逼近实例</vt:lpstr>
      <vt:lpstr>最佳逼近实例</vt:lpstr>
      <vt:lpstr>最佳逼近（椭圆）</vt:lpstr>
      <vt:lpstr>最佳逼近（椭圆）</vt:lpstr>
      <vt:lpstr>最佳逼近（椭圆）</vt:lpstr>
      <vt:lpstr>最佳逼近（椭圆）</vt:lpstr>
      <vt:lpstr>最佳逼近（椭圆）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zihe wang</cp:lastModifiedBy>
  <cp:revision>6103</cp:revision>
  <cp:lastPrinted>2020-07-30T01:34:00Z</cp:lastPrinted>
  <dcterms:created xsi:type="dcterms:W3CDTF">2009-06-29T05:49:00Z</dcterms:created>
  <dcterms:modified xsi:type="dcterms:W3CDTF">2024-11-04T01:24:43Z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E5602E22AD16415DAD6B4A1419B653BC_12</vt:lpwstr>
  </property>
  <property fmtid="{D5CDD505-2E9C-101B-9397-08002B2CF9AE}" pid="4" name="KSOProductBuildVer">
    <vt:lpwstr>2052-12.1.0.18276</vt:lpwstr>
  </property>
</Properties>
</file>